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jpg" ContentType="image/jpeg"/>
  <Default Extension="tiff" ContentType="image/tiff"/>
  <Default Extension="rels" ContentType="application/vnd.openxmlformats-package.relationships+xml"/>
  <Default Extension="wdp" ContentType="image/vnd.ms-photo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1"/>
  </p:notesMasterIdLst>
  <p:sldIdLst>
    <p:sldId id="256" r:id="rId2"/>
    <p:sldId id="278" r:id="rId3"/>
    <p:sldId id="273" r:id="rId4"/>
    <p:sldId id="272" r:id="rId5"/>
    <p:sldId id="274" r:id="rId6"/>
    <p:sldId id="269" r:id="rId7"/>
    <p:sldId id="275" r:id="rId8"/>
    <p:sldId id="270" r:id="rId9"/>
    <p:sldId id="279" r:id="rId10"/>
    <p:sldId id="271" r:id="rId11"/>
    <p:sldId id="277" r:id="rId12"/>
    <p:sldId id="257" r:id="rId13"/>
    <p:sldId id="259" r:id="rId14"/>
    <p:sldId id="268" r:id="rId15"/>
    <p:sldId id="281" r:id="rId16"/>
    <p:sldId id="282" r:id="rId17"/>
    <p:sldId id="276" r:id="rId18"/>
    <p:sldId id="267" r:id="rId19"/>
    <p:sldId id="280" r:id="rId20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994"/>
    <p:restoredTop sz="94643"/>
  </p:normalViewPr>
  <p:slideViewPr>
    <p:cSldViewPr snapToGrid="0" snapToObjects="1">
      <p:cViewPr>
        <p:scale>
          <a:sx n="88" d="100"/>
          <a:sy n="88" d="100"/>
        </p:scale>
        <p:origin x="880" y="13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slide" Target="slides/slide19.xml"/><Relationship Id="rId21" Type="http://schemas.openxmlformats.org/officeDocument/2006/relationships/notesMaster" Target="notesMasters/notesMaster1.xml"/><Relationship Id="rId22" Type="http://schemas.openxmlformats.org/officeDocument/2006/relationships/presProps" Target="presProps.xml"/><Relationship Id="rId23" Type="http://schemas.openxmlformats.org/officeDocument/2006/relationships/viewProps" Target="viewProps.xml"/><Relationship Id="rId24" Type="http://schemas.openxmlformats.org/officeDocument/2006/relationships/theme" Target="theme/theme1.xml"/><Relationship Id="rId25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914E064-803E-0D40-B53F-568DAD2B5300}" type="datetimeFigureOut">
              <a:rPr lang="en-US" smtClean="0"/>
              <a:t>6/1/17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0DDD9FF-6D84-8849-BC87-C06C15A19A5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7412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C1545D-CEAD-994A-A2E5-71238FA085D9}" type="datetimeFigureOut">
              <a:rPr lang="en-US" smtClean="0"/>
              <a:t>6/1/17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6F0AC7-A470-7D4C-8B4F-1BAEA026E0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27934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C1545D-CEAD-994A-A2E5-71238FA085D9}" type="datetimeFigureOut">
              <a:rPr lang="en-US" smtClean="0"/>
              <a:t>6/1/17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6F0AC7-A470-7D4C-8B4F-1BAEA026E0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40492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C1545D-CEAD-994A-A2E5-71238FA085D9}" type="datetimeFigureOut">
              <a:rPr lang="en-US" smtClean="0"/>
              <a:t>6/1/17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6F0AC7-A470-7D4C-8B4F-1BAEA026E0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14347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C1545D-CEAD-994A-A2E5-71238FA085D9}" type="datetimeFigureOut">
              <a:rPr lang="en-US" smtClean="0"/>
              <a:t>6/1/17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6F0AC7-A470-7D4C-8B4F-1BAEA026E0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50081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C1545D-CEAD-994A-A2E5-71238FA085D9}" type="datetimeFigureOut">
              <a:rPr lang="en-US" smtClean="0"/>
              <a:t>6/1/17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6F0AC7-A470-7D4C-8B4F-1BAEA026E0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3821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C1545D-CEAD-994A-A2E5-71238FA085D9}" type="datetimeFigureOut">
              <a:rPr lang="en-US" smtClean="0"/>
              <a:t>6/1/17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6F0AC7-A470-7D4C-8B4F-1BAEA026E0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39213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C1545D-CEAD-994A-A2E5-71238FA085D9}" type="datetimeFigureOut">
              <a:rPr lang="en-US" smtClean="0"/>
              <a:t>6/1/17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6F0AC7-A470-7D4C-8B4F-1BAEA026E0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06331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C1545D-CEAD-994A-A2E5-71238FA085D9}" type="datetimeFigureOut">
              <a:rPr lang="en-US" smtClean="0"/>
              <a:t>6/1/17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6F0AC7-A470-7D4C-8B4F-1BAEA026E0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17807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C1545D-CEAD-994A-A2E5-71238FA085D9}" type="datetimeFigureOut">
              <a:rPr lang="en-US" smtClean="0"/>
              <a:t>6/1/17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6F0AC7-A470-7D4C-8B4F-1BAEA026E0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3284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C1545D-CEAD-994A-A2E5-71238FA085D9}" type="datetimeFigureOut">
              <a:rPr lang="en-US" smtClean="0"/>
              <a:t>6/1/17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6F0AC7-A470-7D4C-8B4F-1BAEA026E0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46475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C1545D-CEAD-994A-A2E5-71238FA085D9}" type="datetimeFigureOut">
              <a:rPr lang="en-US" smtClean="0"/>
              <a:t>6/1/17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6F0AC7-A470-7D4C-8B4F-1BAEA026E0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91711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0C1545D-CEAD-994A-A2E5-71238FA085D9}" type="datetimeFigureOut">
              <a:rPr lang="en-US" smtClean="0"/>
              <a:t>6/1/17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6F0AC7-A470-7D4C-8B4F-1BAEA026E0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00272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4" Type="http://schemas.openxmlformats.org/officeDocument/2006/relationships/image" Target="../media/image2.jpeg"/><Relationship Id="rId5" Type="http://schemas.microsoft.com/office/2007/relationships/hdphoto" Target="../media/hdphoto2.wdp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://bit.ly/2qKZqHW" TargetMode="External"/><Relationship Id="rId4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2.tif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tiff"/><Relationship Id="rId4" Type="http://schemas.openxmlformats.org/officeDocument/2006/relationships/hyperlink" Target="http://bit.ly/2rgfgO3" TargetMode="External"/><Relationship Id="rId5" Type="http://schemas.openxmlformats.org/officeDocument/2006/relationships/image" Target="../media/image26.tiff"/><Relationship Id="rId6" Type="http://schemas.openxmlformats.org/officeDocument/2006/relationships/hyperlink" Target="http://bit.ly/2qG6E4x" TargetMode="External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4.tif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bit.ly/2rZoxeA" TargetMode="External"/><Relationship Id="rId4" Type="http://schemas.openxmlformats.org/officeDocument/2006/relationships/hyperlink" Target="http://bit.ly/2sucVwK" TargetMode="External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7.tif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4" Type="http://schemas.openxmlformats.org/officeDocument/2006/relationships/image" Target="../media/image30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8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1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://bit.ly/2sueGtO" TargetMode="External"/><Relationship Id="rId4" Type="http://schemas.openxmlformats.org/officeDocument/2006/relationships/image" Target="../media/image33.tif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2.tif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://bit.ly/2rqjmlb" TargetMode="External"/><Relationship Id="rId4" Type="http://schemas.openxmlformats.org/officeDocument/2006/relationships/image" Target="../media/image35.png"/><Relationship Id="rId5" Type="http://schemas.openxmlformats.org/officeDocument/2006/relationships/hyperlink" Target="http://bit.ly/2rgMRaA" TargetMode="External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4.tiff"/></Relationships>
</file>

<file path=ppt/slides/_rels/slide17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4" Type="http://schemas.openxmlformats.org/officeDocument/2006/relationships/hyperlink" Target="http://nohawaii.weebly.com/ho699omana699o/some-ancient-prophecies" TargetMode="External"/><Relationship Id="rId5" Type="http://schemas.openxmlformats.org/officeDocument/2006/relationships/image" Target="../media/image37.tiff"/><Relationship Id="rId6" Type="http://schemas.openxmlformats.org/officeDocument/2006/relationships/hyperlink" Target="http://bit.ly/2qGLfZk" TargetMode="External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6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.com/episodes/xmggwi/drunk-history-hawaii-season-2-ep-207" TargetMode="External"/><Relationship Id="rId4" Type="http://schemas.openxmlformats.org/officeDocument/2006/relationships/image" Target="../media/image38.png"/><Relationship Id="rId1" Type="http://schemas.openxmlformats.org/officeDocument/2006/relationships/slideLayout" Target="../slideLayouts/slideLayout2.xml"/><Relationship Id="rId2" Type="http://schemas.openxmlformats.org/officeDocument/2006/relationships/hyperlink" Target="http://bit.ly/2qG602X" TargetMode="Externa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9.tif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tiff"/><Relationship Id="rId4" Type="http://schemas.openxmlformats.org/officeDocument/2006/relationships/image" Target="../media/image5.tif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tif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tiff"/><Relationship Id="rId4" Type="http://schemas.openxmlformats.org/officeDocument/2006/relationships/image" Target="../media/image8.tiff"/><Relationship Id="rId5" Type="http://schemas.openxmlformats.org/officeDocument/2006/relationships/image" Target="../media/image9.png"/><Relationship Id="rId6" Type="http://schemas.openxmlformats.org/officeDocument/2006/relationships/hyperlink" Target="http://bit.ly/2rVj1K3" TargetMode="External"/><Relationship Id="rId7" Type="http://schemas.openxmlformats.org/officeDocument/2006/relationships/hyperlink" Target="http://www.hulapreservation.org/" TargetMode="External"/><Relationship Id="rId8" Type="http://schemas.openxmlformats.org/officeDocument/2006/relationships/hyperlink" Target="http://bit.ly/2snUf1C" TargetMode="External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tif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tiff"/><Relationship Id="rId4" Type="http://schemas.openxmlformats.org/officeDocument/2006/relationships/hyperlink" Target="http://www.hokulea.com/" TargetMode="External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tif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tiff"/><Relationship Id="rId3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.tiff"/><Relationship Id="rId3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bit.ly/2rVyKbT" TargetMode="External"/><Relationship Id="rId4" Type="http://schemas.openxmlformats.org/officeDocument/2006/relationships/image" Target="../media/image18.tiff"/><Relationship Id="rId5" Type="http://schemas.openxmlformats.org/officeDocument/2006/relationships/image" Target="../media/image19.tiff"/><Relationship Id="rId6" Type="http://schemas.openxmlformats.org/officeDocument/2006/relationships/hyperlink" Target="http://bit.ly/2qC7fAs" TargetMode="External"/><Relationship Id="rId7" Type="http://schemas.openxmlformats.org/officeDocument/2006/relationships/image" Target="../media/image20.tif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7.tiff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0831" y="164620"/>
            <a:ext cx="8765766" cy="817081"/>
          </a:xfrm>
        </p:spPr>
        <p:txBody>
          <a:bodyPr>
            <a:noAutofit/>
          </a:bodyPr>
          <a:lstStyle/>
          <a:p>
            <a:r>
              <a:rPr lang="en-US" sz="3800" dirty="0" smtClean="0">
                <a:solidFill>
                  <a:schemeClr val="bg1"/>
                </a:solidFill>
              </a:rPr>
              <a:t>Unit 3 – Kamehameha I to the </a:t>
            </a:r>
            <a:r>
              <a:rPr lang="en-US" sz="3800" dirty="0" err="1" smtClean="0">
                <a:solidFill>
                  <a:schemeClr val="bg1"/>
                </a:solidFill>
              </a:rPr>
              <a:t>ʻAinoa</a:t>
            </a:r>
            <a:r>
              <a:rPr lang="en-US" sz="3800" dirty="0" smtClean="0">
                <a:solidFill>
                  <a:schemeClr val="bg1"/>
                </a:solidFill>
              </a:rPr>
              <a:t/>
            </a:r>
            <a:br>
              <a:rPr lang="en-US" sz="3800" dirty="0" smtClean="0">
                <a:solidFill>
                  <a:schemeClr val="bg1"/>
                </a:solidFill>
              </a:rPr>
            </a:br>
            <a:r>
              <a:rPr lang="en-US" sz="3800" dirty="0" smtClean="0">
                <a:solidFill>
                  <a:schemeClr val="bg1"/>
                </a:solidFill>
              </a:rPr>
              <a:t>Time of Great Transitions</a:t>
            </a:r>
            <a:endParaRPr lang="en-US" sz="3800" dirty="0">
              <a:solidFill>
                <a:schemeClr val="bg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40831" y="1111100"/>
            <a:ext cx="4425576" cy="20005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chemeClr val="bg1"/>
                </a:solidFill>
              </a:rPr>
              <a:t>Student Learning Outcomes</a:t>
            </a:r>
            <a:endParaRPr lang="en-US" sz="2400" dirty="0" smtClean="0">
              <a:solidFill>
                <a:schemeClr val="bg1"/>
              </a:solidFill>
            </a:endParaRPr>
          </a:p>
          <a:p>
            <a:pPr marL="342900" indent="-342900">
              <a:buFont typeface="Arial"/>
              <a:buChar char="•"/>
            </a:pPr>
            <a:r>
              <a:rPr lang="en-US" sz="2400" dirty="0" smtClean="0">
                <a:solidFill>
                  <a:schemeClr val="bg1"/>
                </a:solidFill>
              </a:rPr>
              <a:t>Evaluate key themes, figures in Hawaiian history</a:t>
            </a:r>
          </a:p>
          <a:p>
            <a:pPr marL="342900" indent="-342900">
              <a:buFont typeface="Arial"/>
              <a:buChar char="•"/>
            </a:pPr>
            <a:r>
              <a:rPr lang="en-US" sz="2400" dirty="0" smtClean="0">
                <a:solidFill>
                  <a:schemeClr val="bg1"/>
                </a:solidFill>
              </a:rPr>
              <a:t>Interpret historical evidence in oral and written analysis.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831" y="3111648"/>
            <a:ext cx="6680883" cy="39395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dirty="0" smtClean="0">
                <a:solidFill>
                  <a:schemeClr val="bg1"/>
                </a:solidFill>
              </a:rPr>
              <a:t>Guiding Questions</a:t>
            </a:r>
          </a:p>
          <a:p>
            <a:pPr marL="457200" indent="-457200">
              <a:buFont typeface="Arial"/>
              <a:buChar char="•"/>
            </a:pPr>
            <a:r>
              <a:rPr lang="en-US" sz="2800" dirty="0" smtClean="0">
                <a:solidFill>
                  <a:schemeClr val="bg1"/>
                </a:solidFill>
              </a:rPr>
              <a:t>What is the genealogy of our historical sources?</a:t>
            </a:r>
          </a:p>
          <a:p>
            <a:pPr marL="457200" indent="-457200">
              <a:buFont typeface="Arial"/>
              <a:buChar char="•"/>
            </a:pPr>
            <a:r>
              <a:rPr lang="en-US" sz="2800" dirty="0" smtClean="0">
                <a:solidFill>
                  <a:schemeClr val="bg1"/>
                </a:solidFill>
              </a:rPr>
              <a:t>How did Kamehameha unify and administer the kingdom?</a:t>
            </a:r>
          </a:p>
          <a:p>
            <a:pPr marL="457200" indent="-457200">
              <a:buFont typeface="Arial"/>
              <a:buChar char="•"/>
            </a:pPr>
            <a:r>
              <a:rPr lang="en-US" sz="2800" dirty="0" smtClean="0">
                <a:solidFill>
                  <a:schemeClr val="bg1"/>
                </a:solidFill>
              </a:rPr>
              <a:t>Who is Captain James Cook?</a:t>
            </a:r>
          </a:p>
          <a:p>
            <a:pPr marL="457200" indent="-457200">
              <a:buFont typeface="Arial"/>
              <a:buChar char="•"/>
            </a:pPr>
            <a:r>
              <a:rPr lang="en-US" sz="2800" dirty="0" smtClean="0">
                <a:solidFill>
                  <a:schemeClr val="bg1"/>
                </a:solidFill>
              </a:rPr>
              <a:t>What did Liholiho do to administer his kingdom?</a:t>
            </a:r>
          </a:p>
          <a:p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048056" y="3358321"/>
            <a:ext cx="18723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solidFill>
                  <a:schemeClr val="bg1"/>
                </a:solidFill>
              </a:rPr>
              <a:t>By Herb Kane</a:t>
            </a: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-20000"/>
                    </a14:imgEffect>
                  </a14:imgLayer>
                </a14:imgProps>
              </a:ext>
            </a:extLst>
          </a:blip>
          <a:srcRect l="1270" t="2361" r="2062" b="12516"/>
          <a:stretch/>
        </p:blipFill>
        <p:spPr>
          <a:xfrm>
            <a:off x="4750630" y="1248244"/>
            <a:ext cx="4169769" cy="2110077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6884945" y="6342850"/>
            <a:ext cx="225905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smtClean="0">
                <a:solidFill>
                  <a:schemeClr val="bg1"/>
                </a:solidFill>
              </a:rPr>
              <a:t>By Brook Parker</a:t>
            </a:r>
            <a:endParaRPr lang="en-US" sz="2400" dirty="0" smtClean="0">
              <a:solidFill>
                <a:schemeClr val="bg1"/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27858" y="3966230"/>
            <a:ext cx="2059425" cy="22431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5607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4300466" y="1028457"/>
            <a:ext cx="472742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Arial" charset="0"/>
              <a:buChar char="•"/>
            </a:pPr>
            <a:r>
              <a:rPr lang="en-US" sz="2700" dirty="0">
                <a:solidFill>
                  <a:schemeClr val="bg1"/>
                </a:solidFill>
              </a:rPr>
              <a:t>diplomacy</a:t>
            </a:r>
          </a:p>
          <a:p>
            <a:pPr marL="457200" indent="-457200">
              <a:buFont typeface="Arial" charset="0"/>
              <a:buChar char="•"/>
            </a:pPr>
            <a:r>
              <a:rPr lang="en-US" sz="2700" dirty="0">
                <a:solidFill>
                  <a:schemeClr val="bg1"/>
                </a:solidFill>
              </a:rPr>
              <a:t>political alliances</a:t>
            </a:r>
          </a:p>
          <a:p>
            <a:pPr marL="457200" indent="-457200">
              <a:buFont typeface="Arial" charset="0"/>
              <a:buChar char="•"/>
            </a:pPr>
            <a:r>
              <a:rPr lang="en-US" sz="2700" dirty="0">
                <a:solidFill>
                  <a:schemeClr val="bg1"/>
                </a:solidFill>
              </a:rPr>
              <a:t>use of western weapons and advisors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2"/>
          <a:srcRect l="1517" t="17937" r="4286" b="7747"/>
          <a:stretch/>
        </p:blipFill>
        <p:spPr>
          <a:xfrm>
            <a:off x="288228" y="1028457"/>
            <a:ext cx="4012238" cy="2338857"/>
          </a:xfrm>
          <a:prstGeom prst="rect">
            <a:avLst/>
          </a:prstGeom>
        </p:spPr>
      </p:pic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-1" y="219306"/>
            <a:ext cx="902788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600" dirty="0">
                <a:solidFill>
                  <a:schemeClr val="bg1"/>
                </a:solidFill>
              </a:rPr>
              <a:t>religious </a:t>
            </a:r>
            <a:r>
              <a:rPr lang="en-US" sz="3600" dirty="0" smtClean="0">
                <a:solidFill>
                  <a:schemeClr val="bg1"/>
                </a:solidFill>
              </a:rPr>
              <a:t>rituals &amp; </a:t>
            </a:r>
            <a:r>
              <a:rPr lang="en-US" sz="3600" dirty="0" err="1" smtClean="0">
                <a:solidFill>
                  <a:schemeClr val="bg1"/>
                </a:solidFill>
              </a:rPr>
              <a:t>heiau</a:t>
            </a:r>
            <a:r>
              <a:rPr lang="en-US" sz="3600" dirty="0" smtClean="0">
                <a:solidFill>
                  <a:schemeClr val="bg1"/>
                </a:solidFill>
              </a:rPr>
              <a:t> (temple) building</a:t>
            </a:r>
            <a:endParaRPr lang="en-US" sz="3600" dirty="0">
              <a:solidFill>
                <a:schemeClr val="bg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88228" y="5362663"/>
            <a:ext cx="435422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err="1" smtClean="0">
                <a:solidFill>
                  <a:schemeClr val="bg1"/>
                </a:solidFill>
              </a:rPr>
              <a:t>Kumukahi.org</a:t>
            </a:r>
            <a:r>
              <a:rPr lang="en-US" sz="2800" dirty="0" smtClean="0">
                <a:solidFill>
                  <a:schemeClr val="bg1"/>
                </a:solidFill>
              </a:rPr>
              <a:t> video at </a:t>
            </a:r>
          </a:p>
          <a:p>
            <a:r>
              <a:rPr lang="en-US" sz="2800" dirty="0">
                <a:solidFill>
                  <a:schemeClr val="bg1"/>
                </a:solidFill>
                <a:hlinkClick r:id="rId3"/>
              </a:rPr>
              <a:t>http://</a:t>
            </a:r>
            <a:r>
              <a:rPr lang="en-US" sz="2800" dirty="0" smtClean="0">
                <a:solidFill>
                  <a:schemeClr val="bg1"/>
                </a:solidFill>
                <a:hlinkClick r:id="rId3"/>
              </a:rPr>
              <a:t>bit.ly/2qKZqHW</a:t>
            </a:r>
            <a:endParaRPr lang="en-US" sz="2800" dirty="0" smtClean="0">
              <a:solidFill>
                <a:schemeClr val="bg1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21"/>
          <a:stretch/>
        </p:blipFill>
        <p:spPr>
          <a:xfrm>
            <a:off x="4331612" y="3530133"/>
            <a:ext cx="4696273" cy="2893405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658342" y="3530134"/>
            <a:ext cx="267268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schemeClr val="bg1"/>
                </a:solidFill>
              </a:rPr>
              <a:t>By  Herb </a:t>
            </a:r>
            <a:r>
              <a:rPr lang="en-US" sz="2000" dirty="0" err="1" smtClean="0">
                <a:solidFill>
                  <a:schemeClr val="bg1"/>
                </a:solidFill>
              </a:rPr>
              <a:t>Kawainui</a:t>
            </a:r>
            <a:r>
              <a:rPr lang="en-US" sz="2000" dirty="0" smtClean="0">
                <a:solidFill>
                  <a:schemeClr val="bg1"/>
                </a:solidFill>
              </a:rPr>
              <a:t> Kane</a:t>
            </a:r>
          </a:p>
          <a:p>
            <a:r>
              <a:rPr lang="en-US" sz="2000" dirty="0" err="1" smtClean="0">
                <a:solidFill>
                  <a:schemeClr val="bg1"/>
                </a:solidFill>
              </a:rPr>
              <a:t>Puʻukohola</a:t>
            </a:r>
            <a:r>
              <a:rPr lang="en-US" sz="2000" dirty="0" smtClean="0">
                <a:solidFill>
                  <a:schemeClr val="bg1"/>
                </a:solidFill>
              </a:rPr>
              <a:t> </a:t>
            </a:r>
            <a:r>
              <a:rPr lang="en-US" sz="2000" dirty="0" err="1" smtClean="0">
                <a:solidFill>
                  <a:schemeClr val="bg1"/>
                </a:solidFill>
              </a:rPr>
              <a:t>Heiau</a:t>
            </a:r>
            <a:endParaRPr lang="en-US" sz="2000" dirty="0" smtClean="0">
              <a:solidFill>
                <a:schemeClr val="bg1"/>
              </a:solidFill>
            </a:endParaRPr>
          </a:p>
          <a:p>
            <a:r>
              <a:rPr lang="en-US" sz="2000" dirty="0" err="1" smtClean="0">
                <a:solidFill>
                  <a:schemeClr val="bg1"/>
                </a:solidFill>
              </a:rPr>
              <a:t>Kawaihae</a:t>
            </a:r>
            <a:r>
              <a:rPr lang="en-US" sz="2000" dirty="0" smtClean="0">
                <a:solidFill>
                  <a:schemeClr val="bg1"/>
                </a:solidFill>
              </a:rPr>
              <a:t>, HI Island</a:t>
            </a:r>
            <a:endParaRPr lang="en-US" sz="2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88155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5974" y="0"/>
            <a:ext cx="8229600" cy="799419"/>
          </a:xfrm>
        </p:spPr>
        <p:txBody>
          <a:bodyPr>
            <a:normAutofit/>
          </a:bodyPr>
          <a:lstStyle/>
          <a:p>
            <a:r>
              <a:rPr lang="en-US" sz="3600" dirty="0" smtClean="0">
                <a:solidFill>
                  <a:schemeClr val="bg1"/>
                </a:solidFill>
              </a:rPr>
              <a:t>Statues of Kamehameha The Conqueror</a:t>
            </a:r>
            <a:endParaRPr lang="en-US" sz="3600" dirty="0">
              <a:solidFill>
                <a:schemeClr val="bg1"/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/>
          <a:srcRect l="14761" t="17936" r="22699" b="9206"/>
          <a:stretch/>
        </p:blipFill>
        <p:spPr>
          <a:xfrm>
            <a:off x="2455903" y="799419"/>
            <a:ext cx="2379282" cy="415770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/>
          <a:srcRect l="27549" r="5855"/>
          <a:stretch/>
        </p:blipFill>
        <p:spPr>
          <a:xfrm>
            <a:off x="179231" y="702844"/>
            <a:ext cx="2175543" cy="4355694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5172144" y="671690"/>
            <a:ext cx="3971855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dirty="0" smtClean="0">
                <a:solidFill>
                  <a:schemeClr val="bg1"/>
                </a:solidFill>
              </a:rPr>
              <a:t>Significance of statues:</a:t>
            </a:r>
          </a:p>
          <a:p>
            <a:pPr marL="342900" indent="-342900">
              <a:buFont typeface="Arial" charset="0"/>
              <a:buChar char="•"/>
            </a:pPr>
            <a:r>
              <a:rPr lang="en-US" sz="3000" dirty="0" smtClean="0">
                <a:solidFill>
                  <a:schemeClr val="bg1"/>
                </a:solidFill>
              </a:rPr>
              <a:t>Locations</a:t>
            </a:r>
          </a:p>
          <a:p>
            <a:pPr marL="342900" indent="-342900">
              <a:buFont typeface="Arial" charset="0"/>
              <a:buChar char="•"/>
            </a:pPr>
            <a:r>
              <a:rPr lang="en-US" sz="3000" dirty="0" smtClean="0">
                <a:solidFill>
                  <a:schemeClr val="bg1"/>
                </a:solidFill>
              </a:rPr>
              <a:t>Features</a:t>
            </a:r>
          </a:p>
          <a:p>
            <a:pPr marL="1257300" lvl="2" indent="-342900">
              <a:buFont typeface="Arial" charset="0"/>
              <a:buChar char="•"/>
            </a:pPr>
            <a:r>
              <a:rPr lang="en-US" sz="2800" dirty="0" smtClean="0">
                <a:solidFill>
                  <a:schemeClr val="bg1"/>
                </a:solidFill>
              </a:rPr>
              <a:t>Symbols of </a:t>
            </a:r>
            <a:r>
              <a:rPr lang="en-US" sz="2800" dirty="0" err="1" smtClean="0">
                <a:solidFill>
                  <a:schemeClr val="bg1"/>
                </a:solidFill>
              </a:rPr>
              <a:t>aliʻi</a:t>
            </a:r>
            <a:endParaRPr lang="en-US" sz="2800" dirty="0" smtClean="0">
              <a:solidFill>
                <a:schemeClr val="bg1"/>
              </a:solidFill>
            </a:endParaRPr>
          </a:p>
          <a:p>
            <a:pPr marL="1257300" lvl="2" indent="-342900">
              <a:buFont typeface="Arial" charset="0"/>
              <a:buChar char="•"/>
            </a:pPr>
            <a:r>
              <a:rPr lang="en-US" sz="2800" dirty="0" smtClean="0">
                <a:solidFill>
                  <a:schemeClr val="bg1"/>
                </a:solidFill>
              </a:rPr>
              <a:t>Romanesque characteristics</a:t>
            </a:r>
          </a:p>
          <a:p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53223" y="5069180"/>
            <a:ext cx="237041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schemeClr val="bg1"/>
                </a:solidFill>
              </a:rPr>
              <a:t>By Herb Kane</a:t>
            </a:r>
          </a:p>
          <a:p>
            <a:r>
              <a:rPr lang="en-US" sz="2000" dirty="0" smtClean="0">
                <a:solidFill>
                  <a:schemeClr val="bg1"/>
                </a:solidFill>
              </a:rPr>
              <a:t>Grand </a:t>
            </a:r>
            <a:r>
              <a:rPr lang="en-US" sz="2000" dirty="0" err="1" smtClean="0">
                <a:solidFill>
                  <a:schemeClr val="bg1"/>
                </a:solidFill>
              </a:rPr>
              <a:t>Wailea</a:t>
            </a:r>
            <a:r>
              <a:rPr lang="en-US" sz="2000" dirty="0" smtClean="0">
                <a:solidFill>
                  <a:schemeClr val="bg1"/>
                </a:solidFill>
              </a:rPr>
              <a:t>, Maui</a:t>
            </a:r>
          </a:p>
          <a:p>
            <a:endParaRPr lang="en-US" sz="2000" dirty="0">
              <a:solidFill>
                <a:schemeClr val="bg1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85537" y="5817165"/>
            <a:ext cx="541382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chemeClr val="bg1"/>
                </a:solidFill>
              </a:rPr>
              <a:t>Article on </a:t>
            </a:r>
            <a:r>
              <a:rPr lang="en-US" sz="2800" dirty="0">
                <a:solidFill>
                  <a:schemeClr val="bg1"/>
                </a:solidFill>
              </a:rPr>
              <a:t>fascinating facts on statues at </a:t>
            </a:r>
            <a:r>
              <a:rPr lang="en-US" sz="2800" dirty="0">
                <a:solidFill>
                  <a:schemeClr val="bg1"/>
                </a:solidFill>
                <a:hlinkClick r:id="rId4"/>
              </a:rPr>
              <a:t>http://</a:t>
            </a:r>
            <a:r>
              <a:rPr lang="en-US" sz="2800" dirty="0" smtClean="0">
                <a:solidFill>
                  <a:schemeClr val="bg1"/>
                </a:solidFill>
                <a:hlinkClick r:id="rId4"/>
              </a:rPr>
              <a:t>bit.ly/2rgfgO3</a:t>
            </a:r>
            <a:endParaRPr lang="en-US" sz="2800" dirty="0" smtClean="0">
              <a:solidFill>
                <a:schemeClr val="bg1"/>
              </a:solidFill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936314" y="2942455"/>
            <a:ext cx="1404360" cy="1984829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5999365" y="4238183"/>
            <a:ext cx="292692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</a:rPr>
              <a:t>Portrait Article at</a:t>
            </a:r>
          </a:p>
          <a:p>
            <a:r>
              <a:rPr lang="en-US" sz="2400" dirty="0">
                <a:solidFill>
                  <a:schemeClr val="bg1"/>
                </a:solidFill>
                <a:hlinkClick r:id="rId6"/>
              </a:rPr>
              <a:t>http://</a:t>
            </a:r>
            <a:r>
              <a:rPr lang="en-US" sz="2400" dirty="0" smtClean="0">
                <a:solidFill>
                  <a:schemeClr val="bg1"/>
                </a:solidFill>
                <a:hlinkClick r:id="rId6"/>
              </a:rPr>
              <a:t>bit.ly/2qG6E4x</a:t>
            </a:r>
            <a:endParaRPr lang="en-US" sz="2400" dirty="0" smtClean="0">
              <a:solidFill>
                <a:schemeClr val="bg1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637520" y="5139859"/>
            <a:ext cx="297127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schemeClr val="bg1"/>
                </a:solidFill>
              </a:rPr>
              <a:t>By Thomas Gould</a:t>
            </a:r>
          </a:p>
          <a:p>
            <a:r>
              <a:rPr lang="en-US" sz="2000" dirty="0" err="1" smtClean="0">
                <a:solidFill>
                  <a:schemeClr val="bg1"/>
                </a:solidFill>
              </a:rPr>
              <a:t>Aliʻiolani</a:t>
            </a:r>
            <a:r>
              <a:rPr lang="en-US" sz="2000" dirty="0" smtClean="0">
                <a:solidFill>
                  <a:schemeClr val="bg1"/>
                </a:solidFill>
              </a:rPr>
              <a:t> Hale in Honolulu</a:t>
            </a:r>
          </a:p>
          <a:p>
            <a:endParaRPr lang="en-US" sz="2000" dirty="0">
              <a:solidFill>
                <a:schemeClr val="bg1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492679" y="5286381"/>
            <a:ext cx="340457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</a:rPr>
              <a:t>June 10 – Kamehameha Day Celebrations</a:t>
            </a:r>
          </a:p>
        </p:txBody>
      </p:sp>
    </p:spTree>
    <p:extLst>
      <p:ext uri="{BB962C8B-B14F-4D97-AF65-F5344CB8AC3E}">
        <p14:creationId xmlns:p14="http://schemas.microsoft.com/office/powerpoint/2010/main" val="206421545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24885"/>
            <a:ext cx="8229600" cy="930329"/>
          </a:xfrm>
        </p:spPr>
        <p:txBody>
          <a:bodyPr>
            <a:normAutofit/>
          </a:bodyPr>
          <a:lstStyle/>
          <a:p>
            <a:r>
              <a:rPr lang="en-US" sz="4000" dirty="0" smtClean="0">
                <a:solidFill>
                  <a:srgbClr val="EEECE1"/>
                </a:solidFill>
              </a:rPr>
              <a:t>Explorers</a:t>
            </a:r>
            <a:endParaRPr lang="en-US" sz="4000" dirty="0">
              <a:solidFill>
                <a:srgbClr val="EEECE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6572" y="318279"/>
            <a:ext cx="8229600" cy="179759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 smtClean="0">
                <a:solidFill>
                  <a:srgbClr val="EEECE1"/>
                </a:solidFill>
              </a:rPr>
              <a:t>Objectives: </a:t>
            </a:r>
          </a:p>
          <a:p>
            <a:pPr marL="0" indent="0">
              <a:buNone/>
            </a:pPr>
            <a:r>
              <a:rPr lang="en-US" dirty="0" smtClean="0">
                <a:solidFill>
                  <a:srgbClr val="EEECE1"/>
                </a:solidFill>
              </a:rPr>
              <a:t>exploration, scientific expedition, economic trade routes, political expansion</a:t>
            </a:r>
            <a:endParaRPr lang="en-US" dirty="0">
              <a:solidFill>
                <a:srgbClr val="EEECE1"/>
              </a:solidFill>
            </a:endParaRPr>
          </a:p>
          <a:p>
            <a:pPr marL="0" indent="0">
              <a:buNone/>
            </a:pPr>
            <a:endParaRPr lang="en-US" dirty="0">
              <a:solidFill>
                <a:srgbClr val="EEECE1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2221" t="4314" r="2540" b="1821"/>
          <a:stretch/>
        </p:blipFill>
        <p:spPr>
          <a:xfrm>
            <a:off x="221605" y="2287452"/>
            <a:ext cx="5537911" cy="3600301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5759517" y="2115870"/>
            <a:ext cx="3384484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chemeClr val="bg1"/>
                </a:solidFill>
              </a:rPr>
              <a:t>Map depicts Captain </a:t>
            </a:r>
            <a:r>
              <a:rPr lang="en-US" sz="2800" dirty="0" err="1" smtClean="0">
                <a:solidFill>
                  <a:schemeClr val="bg1"/>
                </a:solidFill>
              </a:rPr>
              <a:t>Cookʻs</a:t>
            </a:r>
            <a:r>
              <a:rPr lang="en-US" sz="2800" dirty="0" smtClean="0">
                <a:solidFill>
                  <a:schemeClr val="bg1"/>
                </a:solidFill>
              </a:rPr>
              <a:t> 3</a:t>
            </a:r>
            <a:r>
              <a:rPr lang="en-US" sz="2800" baseline="30000" dirty="0" smtClean="0">
                <a:solidFill>
                  <a:schemeClr val="bg1"/>
                </a:solidFill>
              </a:rPr>
              <a:t>rd</a:t>
            </a:r>
            <a:r>
              <a:rPr lang="en-US" sz="2800" dirty="0" smtClean="0">
                <a:solidFill>
                  <a:schemeClr val="bg1"/>
                </a:solidFill>
              </a:rPr>
              <a:t> Pacific Voyage.</a:t>
            </a:r>
          </a:p>
          <a:p>
            <a:endParaRPr lang="en-US" sz="2800" dirty="0" smtClean="0">
              <a:solidFill>
                <a:schemeClr val="bg1"/>
              </a:solidFill>
            </a:endParaRPr>
          </a:p>
          <a:p>
            <a:r>
              <a:rPr lang="en-US" sz="2800" dirty="0">
                <a:solidFill>
                  <a:schemeClr val="bg1"/>
                </a:solidFill>
              </a:rPr>
              <a:t>Explanation at </a:t>
            </a:r>
            <a:r>
              <a:rPr lang="en-US" sz="2800" dirty="0">
                <a:solidFill>
                  <a:schemeClr val="bg1"/>
                </a:solidFill>
                <a:hlinkClick r:id="rId3"/>
              </a:rPr>
              <a:t>http://</a:t>
            </a:r>
            <a:r>
              <a:rPr lang="en-US" sz="2800" dirty="0" smtClean="0">
                <a:solidFill>
                  <a:schemeClr val="bg1"/>
                </a:solidFill>
                <a:hlinkClick r:id="rId3"/>
              </a:rPr>
              <a:t>bit.ly/2rZoxeA</a:t>
            </a:r>
            <a:endParaRPr lang="en-US" sz="2800" dirty="0" smtClean="0">
              <a:solidFill>
                <a:schemeClr val="bg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21605" y="6059335"/>
            <a:ext cx="691942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chemeClr val="bg1"/>
                </a:solidFill>
              </a:rPr>
              <a:t>Map can be accessed </a:t>
            </a:r>
            <a:r>
              <a:rPr lang="en-US" sz="2800" dirty="0">
                <a:solidFill>
                  <a:schemeClr val="bg1"/>
                </a:solidFill>
              </a:rPr>
              <a:t>at </a:t>
            </a:r>
            <a:r>
              <a:rPr lang="en-US" sz="2800" dirty="0">
                <a:solidFill>
                  <a:schemeClr val="bg1"/>
                </a:solidFill>
                <a:hlinkClick r:id="rId4"/>
              </a:rPr>
              <a:t>http://</a:t>
            </a:r>
            <a:r>
              <a:rPr lang="en-US" sz="2800" dirty="0" smtClean="0">
                <a:solidFill>
                  <a:schemeClr val="bg1"/>
                </a:solidFill>
                <a:hlinkClick r:id="rId4"/>
              </a:rPr>
              <a:t>bit.ly/2sucVwK</a:t>
            </a:r>
            <a:endParaRPr lang="en-US" sz="2800" dirty="0" smtClean="0">
              <a:solidFill>
                <a:schemeClr val="bg1"/>
              </a:solidFill>
            </a:endParaRPr>
          </a:p>
          <a:p>
            <a:r>
              <a:rPr lang="en-US" sz="2800" dirty="0" smtClean="0">
                <a:solidFill>
                  <a:schemeClr val="bg1"/>
                </a:solidFill>
              </a:rPr>
              <a:t> </a:t>
            </a:r>
            <a:endParaRPr lang="en-US" sz="2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04619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8171" y="-144146"/>
            <a:ext cx="8229600" cy="1017174"/>
          </a:xfrm>
        </p:spPr>
        <p:txBody>
          <a:bodyPr>
            <a:normAutofit/>
          </a:bodyPr>
          <a:lstStyle/>
          <a:p>
            <a:r>
              <a:rPr lang="en-US" sz="4000" dirty="0" smtClean="0">
                <a:solidFill>
                  <a:schemeClr val="bg2"/>
                </a:solidFill>
              </a:rPr>
              <a:t>Captain James Cook (1728 – 1779)</a:t>
            </a:r>
            <a:endParaRPr lang="en-US" sz="4000" dirty="0">
              <a:solidFill>
                <a:schemeClr val="bg2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t="14562" r="10711" b="11199"/>
          <a:stretch/>
        </p:blipFill>
        <p:spPr>
          <a:xfrm>
            <a:off x="5249851" y="712804"/>
            <a:ext cx="2580311" cy="2692232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96513" y="3495544"/>
            <a:ext cx="4391601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>
              <a:buFont typeface="Arial"/>
              <a:buChar char="•"/>
            </a:pPr>
            <a:r>
              <a:rPr lang="en-US" sz="3000" dirty="0" smtClean="0">
                <a:solidFill>
                  <a:srgbClr val="EEECE1"/>
                </a:solidFill>
              </a:rPr>
              <a:t>Born in England</a:t>
            </a:r>
          </a:p>
          <a:p>
            <a:pPr marL="571500" indent="-571500">
              <a:buFont typeface="Arial"/>
              <a:buChar char="•"/>
            </a:pPr>
            <a:r>
              <a:rPr lang="en-US" sz="3000" dirty="0" smtClean="0">
                <a:solidFill>
                  <a:srgbClr val="EEECE1"/>
                </a:solidFill>
              </a:rPr>
              <a:t>British explorer</a:t>
            </a:r>
          </a:p>
          <a:p>
            <a:pPr marL="571500" indent="-571500">
              <a:buFont typeface="Arial"/>
              <a:buChar char="•"/>
            </a:pPr>
            <a:r>
              <a:rPr lang="en-US" sz="3000" dirty="0" smtClean="0">
                <a:solidFill>
                  <a:srgbClr val="EEECE1"/>
                </a:solidFill>
              </a:rPr>
              <a:t>Navigator</a:t>
            </a:r>
          </a:p>
          <a:p>
            <a:pPr marL="571500" indent="-571500">
              <a:buFont typeface="Arial"/>
              <a:buChar char="•"/>
            </a:pPr>
            <a:r>
              <a:rPr lang="en-US" sz="3000" dirty="0" smtClean="0">
                <a:solidFill>
                  <a:srgbClr val="EEECE1"/>
                </a:solidFill>
              </a:rPr>
              <a:t>Cartographer</a:t>
            </a:r>
          </a:p>
          <a:p>
            <a:pPr marL="571500" indent="-571500">
              <a:buFont typeface="Arial"/>
              <a:buChar char="•"/>
            </a:pPr>
            <a:r>
              <a:rPr lang="en-US" sz="3000" dirty="0" smtClean="0">
                <a:solidFill>
                  <a:srgbClr val="EEECE1"/>
                </a:solidFill>
              </a:rPr>
              <a:t>“Discoverer” of Hawaiʻi</a:t>
            </a:r>
          </a:p>
          <a:p>
            <a:pPr marL="571500" indent="-571500">
              <a:buFont typeface="Arial"/>
              <a:buChar char="•"/>
            </a:pPr>
            <a:r>
              <a:rPr lang="en-US" sz="3000" dirty="0" smtClean="0">
                <a:solidFill>
                  <a:srgbClr val="EEECE1"/>
                </a:solidFill>
              </a:rPr>
              <a:t>Killed at Kealakekua Bay, Hawaiʻi Island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/>
          <a:srcRect r="9416" b="6212"/>
          <a:stretch/>
        </p:blipFill>
        <p:spPr>
          <a:xfrm>
            <a:off x="296513" y="622296"/>
            <a:ext cx="4854414" cy="2873248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810200" y="873028"/>
            <a:ext cx="203757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By Herb Kane</a:t>
            </a:r>
            <a:endParaRPr lang="en-US" sz="2400" dirty="0"/>
          </a:p>
        </p:txBody>
      </p:sp>
      <p:sp>
        <p:nvSpPr>
          <p:cNvPr id="8" name="TextBox 7"/>
          <p:cNvSpPr txBox="1"/>
          <p:nvPr/>
        </p:nvSpPr>
        <p:spPr>
          <a:xfrm>
            <a:off x="4542971" y="3730589"/>
            <a:ext cx="4477850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charset="0"/>
              <a:buChar char="•"/>
            </a:pPr>
            <a:r>
              <a:rPr lang="en-US" sz="2800" dirty="0" smtClean="0">
                <a:solidFill>
                  <a:srgbClr val="EEECE1"/>
                </a:solidFill>
              </a:rPr>
              <a:t>Villain or hero? Diseases, Named Hawaiʻi “Sandwich Islands” after a patron, </a:t>
            </a:r>
          </a:p>
          <a:p>
            <a:r>
              <a:rPr lang="en-US" sz="2800" dirty="0" smtClean="0">
                <a:solidFill>
                  <a:srgbClr val="EEECE1"/>
                </a:solidFill>
              </a:rPr>
              <a:t>             Earl of Sandwich</a:t>
            </a:r>
          </a:p>
          <a:p>
            <a:pPr marL="457200" indent="-457200">
              <a:buFont typeface="Arial" charset="0"/>
              <a:buChar char="•"/>
            </a:pPr>
            <a:r>
              <a:rPr lang="en-US" sz="2800" dirty="0" smtClean="0">
                <a:solidFill>
                  <a:srgbClr val="EEECE1"/>
                </a:solidFill>
              </a:rPr>
              <a:t>Statue at Waimea, </a:t>
            </a:r>
            <a:r>
              <a:rPr lang="en-US" sz="2800" dirty="0" err="1" smtClean="0">
                <a:solidFill>
                  <a:srgbClr val="EEECE1"/>
                </a:solidFill>
              </a:rPr>
              <a:t>Kauaʻi</a:t>
            </a:r>
            <a:endParaRPr lang="en-US" sz="2800" dirty="0" smtClean="0">
              <a:solidFill>
                <a:srgbClr val="EEECE1"/>
              </a:solidFill>
            </a:endParaRPr>
          </a:p>
          <a:p>
            <a:pPr marL="457200" indent="-457200">
              <a:buFont typeface="Arial" charset="0"/>
              <a:buChar char="•"/>
            </a:pPr>
            <a:r>
              <a:rPr lang="en-US" sz="2800" dirty="0" smtClean="0">
                <a:solidFill>
                  <a:srgbClr val="EEECE1"/>
                </a:solidFill>
              </a:rPr>
              <a:t>Mapping skills</a:t>
            </a:r>
          </a:p>
          <a:p>
            <a:pPr marL="457200" indent="-457200">
              <a:buFont typeface="Arial" charset="0"/>
              <a:buChar char="•"/>
            </a:pPr>
            <a:r>
              <a:rPr lang="en-US" sz="2800" dirty="0" smtClean="0">
                <a:solidFill>
                  <a:srgbClr val="EEECE1"/>
                </a:solidFill>
              </a:rPr>
              <a:t>Journals</a:t>
            </a:r>
          </a:p>
          <a:p>
            <a:endParaRPr lang="en-US" sz="2800" dirty="0" smtClean="0">
              <a:solidFill>
                <a:srgbClr val="EEECE1"/>
              </a:solidFill>
            </a:endParaRPr>
          </a:p>
          <a:p>
            <a:endParaRPr lang="en-US" sz="2800" dirty="0" smtClean="0">
              <a:solidFill>
                <a:srgbClr val="EEECE1"/>
              </a:solidFill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4"/>
          <a:srcRect l="43089" r="25349" b="43332"/>
          <a:stretch/>
        </p:blipFill>
        <p:spPr>
          <a:xfrm>
            <a:off x="7932342" y="623610"/>
            <a:ext cx="1088479" cy="2930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26661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6229" y="3265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sz="3600" dirty="0" err="1" smtClean="0">
                <a:solidFill>
                  <a:schemeClr val="bg1"/>
                </a:solidFill>
              </a:rPr>
              <a:t>Woodʻs</a:t>
            </a:r>
            <a:r>
              <a:rPr lang="en-US" sz="3600" dirty="0" smtClean="0">
                <a:solidFill>
                  <a:schemeClr val="bg1"/>
                </a:solidFill>
              </a:rPr>
              <a:t> Premise – Apotheosis of Captain Cook</a:t>
            </a:r>
            <a:endParaRPr lang="en-US" sz="3600" dirty="0">
              <a:solidFill>
                <a:schemeClr val="bg1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052" y="1175658"/>
            <a:ext cx="7945954" cy="46881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92493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2480"/>
            <a:ext cx="8229600" cy="1060676"/>
          </a:xfrm>
        </p:spPr>
        <p:txBody>
          <a:bodyPr>
            <a:normAutofit fontScale="90000"/>
          </a:bodyPr>
          <a:lstStyle/>
          <a:p>
            <a:r>
              <a:rPr lang="en-US" sz="4000" dirty="0" smtClean="0">
                <a:solidFill>
                  <a:schemeClr val="bg1"/>
                </a:solidFill>
              </a:rPr>
              <a:t>Death of Kamehameha, Rule  of Liholiho, &amp; Destruction of the </a:t>
            </a:r>
            <a:r>
              <a:rPr lang="en-US" sz="4000" dirty="0" err="1" smtClean="0">
                <a:solidFill>
                  <a:schemeClr val="bg1"/>
                </a:solidFill>
              </a:rPr>
              <a:t>Kapu</a:t>
            </a:r>
            <a:r>
              <a:rPr lang="en-US" sz="4000" dirty="0" smtClean="0">
                <a:solidFill>
                  <a:schemeClr val="bg1"/>
                </a:solidFill>
              </a:rPr>
              <a:t> and </a:t>
            </a:r>
            <a:r>
              <a:rPr lang="en-US" sz="4000" dirty="0" err="1" smtClean="0">
                <a:solidFill>
                  <a:schemeClr val="bg1"/>
                </a:solidFill>
              </a:rPr>
              <a:t>ʻAikapu</a:t>
            </a:r>
            <a:endParaRPr lang="en-US" sz="4000" dirty="0">
              <a:solidFill>
                <a:schemeClr val="bg1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6118" t="5503" r="5307"/>
          <a:stretch/>
        </p:blipFill>
        <p:spPr>
          <a:xfrm>
            <a:off x="279167" y="1089012"/>
            <a:ext cx="3037347" cy="3568883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83029" y="5872864"/>
            <a:ext cx="606697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</a:rPr>
              <a:t>More information on Liholiho’s achievements can be accessed at </a:t>
            </a:r>
            <a:r>
              <a:rPr lang="en-US" sz="2400" dirty="0" smtClean="0">
                <a:solidFill>
                  <a:schemeClr val="bg1"/>
                </a:solidFill>
                <a:hlinkClick r:id="rId3"/>
              </a:rPr>
              <a:t>http</a:t>
            </a:r>
            <a:r>
              <a:rPr lang="en-US" sz="2400" dirty="0">
                <a:solidFill>
                  <a:schemeClr val="bg1"/>
                </a:solidFill>
                <a:hlinkClick r:id="rId3"/>
              </a:rPr>
              <a:t>://</a:t>
            </a:r>
            <a:r>
              <a:rPr lang="en-US" sz="2400" dirty="0" smtClean="0">
                <a:solidFill>
                  <a:schemeClr val="bg1"/>
                </a:solidFill>
                <a:hlinkClick r:id="rId3"/>
              </a:rPr>
              <a:t>bit.ly/2sueGtO</a:t>
            </a:r>
            <a:endParaRPr lang="en-US" sz="2400" dirty="0" smtClean="0">
              <a:solidFill>
                <a:schemeClr val="bg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459110" y="1110032"/>
            <a:ext cx="2970720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charset="0"/>
              <a:buChar char="•"/>
            </a:pPr>
            <a:r>
              <a:rPr lang="en-US" sz="3000" dirty="0" smtClean="0">
                <a:solidFill>
                  <a:schemeClr val="bg1"/>
                </a:solidFill>
              </a:rPr>
              <a:t>“married” sis </a:t>
            </a:r>
            <a:r>
              <a:rPr lang="en-US" sz="3000" dirty="0" err="1" smtClean="0">
                <a:solidFill>
                  <a:schemeClr val="bg1"/>
                </a:solidFill>
              </a:rPr>
              <a:t>Kamamalu</a:t>
            </a:r>
            <a:r>
              <a:rPr lang="en-US" sz="3000" dirty="0" smtClean="0">
                <a:solidFill>
                  <a:schemeClr val="bg1"/>
                </a:solidFill>
              </a:rPr>
              <a:t> &amp; </a:t>
            </a:r>
            <a:r>
              <a:rPr lang="en-US" sz="3000" dirty="0" err="1" smtClean="0">
                <a:solidFill>
                  <a:schemeClr val="bg1"/>
                </a:solidFill>
              </a:rPr>
              <a:t>Kīnaʻu</a:t>
            </a:r>
            <a:endParaRPr lang="en-US" sz="3000" dirty="0" smtClean="0">
              <a:solidFill>
                <a:schemeClr val="bg1"/>
              </a:solidFill>
            </a:endParaRPr>
          </a:p>
          <a:p>
            <a:pPr marL="457200" indent="-457200">
              <a:buFont typeface="Arial" charset="0"/>
              <a:buChar char="•"/>
            </a:pPr>
            <a:r>
              <a:rPr lang="en-US" sz="3000" dirty="0" smtClean="0">
                <a:solidFill>
                  <a:schemeClr val="bg1"/>
                </a:solidFill>
              </a:rPr>
              <a:t>influenced by </a:t>
            </a:r>
            <a:r>
              <a:rPr lang="en-US" sz="3000" dirty="0" err="1" smtClean="0">
                <a:solidFill>
                  <a:schemeClr val="bg1"/>
                </a:solidFill>
              </a:rPr>
              <a:t>Ka’ahumanu</a:t>
            </a:r>
            <a:endParaRPr lang="en-US" sz="3000" dirty="0" smtClean="0">
              <a:solidFill>
                <a:schemeClr val="bg1"/>
              </a:solidFill>
            </a:endParaRPr>
          </a:p>
          <a:p>
            <a:pPr marL="457200" indent="-457200">
              <a:buFont typeface="Arial" charset="0"/>
              <a:buChar char="•"/>
            </a:pPr>
            <a:r>
              <a:rPr lang="en-US" sz="3000" dirty="0" smtClean="0">
                <a:solidFill>
                  <a:schemeClr val="bg1"/>
                </a:solidFill>
              </a:rPr>
              <a:t>fought with </a:t>
            </a:r>
            <a:r>
              <a:rPr lang="en-US" sz="3000" dirty="0" err="1" smtClean="0">
                <a:solidFill>
                  <a:schemeClr val="bg1"/>
                </a:solidFill>
              </a:rPr>
              <a:t>Kekuaokalani</a:t>
            </a:r>
            <a:r>
              <a:rPr lang="en-US" sz="3000" dirty="0" smtClean="0">
                <a:solidFill>
                  <a:schemeClr val="bg1"/>
                </a:solidFill>
              </a:rPr>
              <a:t> over the old order or </a:t>
            </a:r>
            <a:r>
              <a:rPr lang="en-US" sz="3000" dirty="0" err="1" smtClean="0">
                <a:solidFill>
                  <a:schemeClr val="bg1"/>
                </a:solidFill>
              </a:rPr>
              <a:t>kapu</a:t>
            </a:r>
            <a:endParaRPr lang="en-US" sz="3000" dirty="0" smtClean="0">
              <a:solidFill>
                <a:schemeClr val="bg1"/>
              </a:solidFill>
            </a:endParaRPr>
          </a:p>
          <a:p>
            <a:pPr marL="457200" indent="-457200">
              <a:buFont typeface="Arial" charset="0"/>
              <a:buChar char="•"/>
            </a:pPr>
            <a:endParaRPr lang="en-US" sz="3000" dirty="0" smtClean="0">
              <a:solidFill>
                <a:schemeClr val="bg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79167" y="4903367"/>
            <a:ext cx="5871223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chemeClr val="bg1"/>
                </a:solidFill>
              </a:rPr>
              <a:t>c. 1797 – 1824</a:t>
            </a:r>
          </a:p>
          <a:p>
            <a:r>
              <a:rPr lang="en-US" sz="2800" dirty="0">
                <a:solidFill>
                  <a:schemeClr val="bg1"/>
                </a:solidFill>
              </a:rPr>
              <a:t>son of Kamehameha and </a:t>
            </a:r>
            <a:r>
              <a:rPr lang="en-US" sz="2800" dirty="0" err="1">
                <a:solidFill>
                  <a:schemeClr val="bg1"/>
                </a:solidFill>
              </a:rPr>
              <a:t>Keopuolani</a:t>
            </a:r>
            <a:endParaRPr lang="en-US" sz="2800" dirty="0">
              <a:solidFill>
                <a:schemeClr val="bg1"/>
              </a:solidFill>
            </a:endParaRPr>
          </a:p>
          <a:p>
            <a:endParaRPr lang="en-US" sz="2800" dirty="0">
              <a:solidFill>
                <a:schemeClr val="bg1"/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4"/>
          <a:srcRect l="10327" r="11420" b="5609"/>
          <a:stretch/>
        </p:blipFill>
        <p:spPr>
          <a:xfrm>
            <a:off x="6516915" y="1316947"/>
            <a:ext cx="2479439" cy="3802743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6763659" y="5101323"/>
            <a:ext cx="238034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</a:rPr>
              <a:t>c. 1802 – 1824</a:t>
            </a:r>
          </a:p>
          <a:p>
            <a:r>
              <a:rPr lang="en-US" sz="2400" dirty="0" smtClean="0">
                <a:solidFill>
                  <a:schemeClr val="bg1"/>
                </a:solidFill>
              </a:rPr>
              <a:t>daughter </a:t>
            </a:r>
            <a:r>
              <a:rPr lang="en-US" sz="2400" dirty="0">
                <a:solidFill>
                  <a:schemeClr val="bg1"/>
                </a:solidFill>
              </a:rPr>
              <a:t>of Kamehameha </a:t>
            </a:r>
            <a:r>
              <a:rPr lang="en-US" sz="2400" dirty="0" smtClean="0">
                <a:solidFill>
                  <a:schemeClr val="bg1"/>
                </a:solidFill>
              </a:rPr>
              <a:t>and </a:t>
            </a:r>
            <a:r>
              <a:rPr lang="en-US" sz="2400" dirty="0" err="1" smtClean="0">
                <a:solidFill>
                  <a:schemeClr val="bg1"/>
                </a:solidFill>
              </a:rPr>
              <a:t>Kalākua</a:t>
            </a:r>
            <a:endParaRPr lang="en-US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661110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5689600" cy="1461181"/>
          </a:xfrm>
        </p:spPr>
        <p:txBody>
          <a:bodyPr>
            <a:normAutofit fontScale="90000"/>
          </a:bodyPr>
          <a:lstStyle/>
          <a:p>
            <a:r>
              <a:rPr lang="en-US" sz="3000" dirty="0" smtClean="0">
                <a:solidFill>
                  <a:schemeClr val="bg1"/>
                </a:solidFill>
              </a:rPr>
              <a:t>Battle of </a:t>
            </a:r>
            <a:r>
              <a:rPr lang="en-US" sz="3000" dirty="0" err="1" smtClean="0">
                <a:solidFill>
                  <a:schemeClr val="bg1"/>
                </a:solidFill>
              </a:rPr>
              <a:t>Kuamo’o</a:t>
            </a:r>
            <a:r>
              <a:rPr lang="en-US" sz="3000" dirty="0" smtClean="0">
                <a:solidFill>
                  <a:schemeClr val="bg1"/>
                </a:solidFill>
              </a:rPr>
              <a:t> in Kona  </a:t>
            </a:r>
            <a:br>
              <a:rPr lang="en-US" sz="3000" dirty="0" smtClean="0">
                <a:solidFill>
                  <a:schemeClr val="bg1"/>
                </a:solidFill>
              </a:rPr>
            </a:br>
            <a:r>
              <a:rPr lang="en-US" sz="3000" dirty="0" smtClean="0">
                <a:solidFill>
                  <a:schemeClr val="bg1"/>
                </a:solidFill>
              </a:rPr>
              <a:t>in 1819 – Destruction of the Old Order</a:t>
            </a:r>
            <a:endParaRPr lang="en-US" sz="3000" dirty="0">
              <a:solidFill>
                <a:schemeClr val="bg1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914" y="1306286"/>
            <a:ext cx="4782457" cy="3188304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116285" y="158495"/>
            <a:ext cx="3839029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charset="0"/>
              <a:buChar char="•"/>
            </a:pPr>
            <a:r>
              <a:rPr lang="en-US" sz="2800" dirty="0" smtClean="0">
                <a:solidFill>
                  <a:schemeClr val="bg1"/>
                </a:solidFill>
              </a:rPr>
              <a:t>Kamehameha died in 1819</a:t>
            </a:r>
          </a:p>
          <a:p>
            <a:pPr marL="342900" indent="-342900">
              <a:buFont typeface="Arial" charset="0"/>
              <a:buChar char="•"/>
            </a:pPr>
            <a:r>
              <a:rPr lang="en-US" sz="2800" dirty="0" smtClean="0">
                <a:solidFill>
                  <a:schemeClr val="bg1"/>
                </a:solidFill>
              </a:rPr>
              <a:t>Conflict between Liholiho’s supporters and traditionalists, led by </a:t>
            </a:r>
            <a:r>
              <a:rPr lang="en-US" sz="2800" dirty="0" err="1" smtClean="0">
                <a:solidFill>
                  <a:schemeClr val="bg1"/>
                </a:solidFill>
              </a:rPr>
              <a:t>Kekuaokalani</a:t>
            </a:r>
            <a:r>
              <a:rPr lang="en-US" sz="2800" dirty="0" smtClean="0">
                <a:solidFill>
                  <a:schemeClr val="bg1"/>
                </a:solidFill>
              </a:rPr>
              <a:t> </a:t>
            </a:r>
          </a:p>
          <a:p>
            <a:pPr marL="342900" indent="-342900">
              <a:buFont typeface="Arial" charset="0"/>
              <a:buChar char="•"/>
            </a:pPr>
            <a:r>
              <a:rPr lang="en-US" sz="2800" dirty="0">
                <a:solidFill>
                  <a:schemeClr val="bg1"/>
                </a:solidFill>
                <a:hlinkClick r:id="rId3"/>
              </a:rPr>
              <a:t>http://</a:t>
            </a:r>
            <a:r>
              <a:rPr lang="en-US" sz="2800" dirty="0" smtClean="0">
                <a:solidFill>
                  <a:schemeClr val="bg1"/>
                </a:solidFill>
                <a:hlinkClick r:id="rId3"/>
              </a:rPr>
              <a:t>bit.ly/2rqjmlb</a:t>
            </a:r>
            <a:endParaRPr lang="en-US" sz="2800" dirty="0" smtClean="0">
              <a:solidFill>
                <a:schemeClr val="bg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88471" y="4656170"/>
            <a:ext cx="17634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By Brook Parker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98878" y="5072896"/>
            <a:ext cx="5227863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charset="0"/>
              <a:buChar char="•"/>
            </a:pPr>
            <a:r>
              <a:rPr lang="en-US" sz="2200" dirty="0">
                <a:solidFill>
                  <a:schemeClr val="bg1"/>
                </a:solidFill>
              </a:rPr>
              <a:t>Missionaries arrived in 1820</a:t>
            </a:r>
          </a:p>
          <a:p>
            <a:pPr marL="342900" indent="-342900">
              <a:buFont typeface="Arial" charset="0"/>
              <a:buChar char="•"/>
            </a:pPr>
            <a:r>
              <a:rPr lang="en-US" sz="2200" dirty="0">
                <a:solidFill>
                  <a:schemeClr val="bg1"/>
                </a:solidFill>
              </a:rPr>
              <a:t>Liholiho &amp; </a:t>
            </a:r>
            <a:r>
              <a:rPr lang="en-US" sz="2200" dirty="0" err="1">
                <a:solidFill>
                  <a:schemeClr val="bg1"/>
                </a:solidFill>
              </a:rPr>
              <a:t>Kamāmalu</a:t>
            </a:r>
            <a:r>
              <a:rPr lang="en-US" sz="2200" dirty="0">
                <a:solidFill>
                  <a:schemeClr val="bg1"/>
                </a:solidFill>
              </a:rPr>
              <a:t> traveled to England, </a:t>
            </a:r>
            <a:r>
              <a:rPr lang="en-US" sz="2200" dirty="0" smtClean="0">
                <a:solidFill>
                  <a:schemeClr val="bg1"/>
                </a:solidFill>
              </a:rPr>
              <a:t>where they died.</a:t>
            </a:r>
          </a:p>
          <a:p>
            <a:pPr marL="342900" indent="-342900">
              <a:buFont typeface="Arial" charset="0"/>
              <a:buChar char="•"/>
            </a:pPr>
            <a:r>
              <a:rPr lang="en-US" sz="2200" dirty="0" smtClean="0">
                <a:solidFill>
                  <a:schemeClr val="bg1"/>
                </a:solidFill>
              </a:rPr>
              <a:t>Attempted to make alliance with England</a:t>
            </a:r>
            <a:endParaRPr lang="en-US" sz="2200" dirty="0">
              <a:solidFill>
                <a:schemeClr val="bg1"/>
              </a:solidFill>
            </a:endParaRPr>
          </a:p>
          <a:p>
            <a:endParaRPr lang="en-US" sz="2200" dirty="0">
              <a:solidFill>
                <a:schemeClr val="bg1"/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93655" y="3267038"/>
            <a:ext cx="3243943" cy="260674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5326741" y="5921172"/>
            <a:ext cx="365034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bg1"/>
                </a:solidFill>
              </a:rPr>
              <a:t>Kamehameha Schools Production at </a:t>
            </a:r>
            <a:r>
              <a:rPr lang="en-US" sz="2000" dirty="0">
                <a:solidFill>
                  <a:schemeClr val="bg1"/>
                </a:solidFill>
                <a:hlinkClick r:id="rId5"/>
              </a:rPr>
              <a:t>http://</a:t>
            </a:r>
            <a:r>
              <a:rPr lang="en-US" sz="2000" dirty="0" smtClean="0">
                <a:solidFill>
                  <a:schemeClr val="bg1"/>
                </a:solidFill>
                <a:hlinkClick r:id="rId5"/>
              </a:rPr>
              <a:t>bit.ly/2rgMRaA</a:t>
            </a:r>
            <a:endParaRPr lang="en-US" sz="2000" dirty="0" smtClean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890501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748" y="159218"/>
            <a:ext cx="8822555" cy="866048"/>
          </a:xfrm>
        </p:spPr>
        <p:txBody>
          <a:bodyPr>
            <a:noAutofit/>
          </a:bodyPr>
          <a:lstStyle/>
          <a:p>
            <a:r>
              <a:rPr lang="en-US" sz="3600" dirty="0" err="1" smtClean="0">
                <a:solidFill>
                  <a:srgbClr val="EEECE1"/>
                </a:solidFill>
              </a:rPr>
              <a:t>Kaʻahumanu</a:t>
            </a:r>
            <a:r>
              <a:rPr lang="en-US" sz="3600" dirty="0" smtClean="0">
                <a:solidFill>
                  <a:srgbClr val="EEECE1"/>
                </a:solidFill>
              </a:rPr>
              <a:t> (c. 1768 – 1832)</a:t>
            </a:r>
            <a:br>
              <a:rPr lang="en-US" sz="3600" dirty="0" smtClean="0">
                <a:solidFill>
                  <a:srgbClr val="EEECE1"/>
                </a:solidFill>
              </a:rPr>
            </a:br>
            <a:r>
              <a:rPr lang="en-US" sz="3000" dirty="0" smtClean="0">
                <a:solidFill>
                  <a:srgbClr val="EEECE1"/>
                </a:solidFill>
              </a:rPr>
              <a:t>Favorite wife of Kamehameha I &amp; </a:t>
            </a:r>
            <a:r>
              <a:rPr lang="en-US" sz="3000" dirty="0" err="1" smtClean="0">
                <a:solidFill>
                  <a:srgbClr val="EEECE1"/>
                </a:solidFill>
              </a:rPr>
              <a:t>Kuhina</a:t>
            </a:r>
            <a:r>
              <a:rPr lang="en-US" sz="3000" dirty="0" smtClean="0">
                <a:solidFill>
                  <a:srgbClr val="EEECE1"/>
                </a:solidFill>
              </a:rPr>
              <a:t> Nui/Regent</a:t>
            </a:r>
            <a:endParaRPr lang="en-US" sz="3000" dirty="0">
              <a:solidFill>
                <a:srgbClr val="EEECE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44309" y="1289362"/>
            <a:ext cx="4202119" cy="5170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/>
              <a:buChar char="•"/>
            </a:pPr>
            <a:r>
              <a:rPr lang="en-US" sz="3000" dirty="0" smtClean="0">
                <a:solidFill>
                  <a:srgbClr val="EEECE1"/>
                </a:solidFill>
              </a:rPr>
              <a:t>Encouraged ‘</a:t>
            </a:r>
            <a:r>
              <a:rPr lang="en-US" sz="3000" dirty="0" err="1" smtClean="0">
                <a:solidFill>
                  <a:srgbClr val="EEECE1"/>
                </a:solidFill>
              </a:rPr>
              <a:t>Ainoa</a:t>
            </a:r>
            <a:endParaRPr lang="en-US" sz="3000" dirty="0" smtClean="0">
              <a:solidFill>
                <a:srgbClr val="EEECE1"/>
              </a:solidFill>
            </a:endParaRPr>
          </a:p>
          <a:p>
            <a:pPr marL="457200" indent="-457200">
              <a:buFont typeface="Arial"/>
              <a:buChar char="•"/>
            </a:pPr>
            <a:r>
              <a:rPr lang="en-US" sz="3000" dirty="0" smtClean="0">
                <a:solidFill>
                  <a:srgbClr val="EEECE1"/>
                </a:solidFill>
              </a:rPr>
              <a:t>Lowered </a:t>
            </a:r>
            <a:r>
              <a:rPr lang="en-US" sz="3000" dirty="0" err="1" smtClean="0">
                <a:solidFill>
                  <a:srgbClr val="EEECE1"/>
                </a:solidFill>
              </a:rPr>
              <a:t>ali’i</a:t>
            </a:r>
            <a:r>
              <a:rPr lang="en-US" sz="3000" dirty="0" smtClean="0">
                <a:solidFill>
                  <a:srgbClr val="EEECE1"/>
                </a:solidFill>
              </a:rPr>
              <a:t> / divine status to mortal</a:t>
            </a:r>
          </a:p>
          <a:p>
            <a:pPr marL="457200" indent="-457200">
              <a:buFont typeface="Arial"/>
              <a:buChar char="•"/>
            </a:pPr>
            <a:r>
              <a:rPr lang="en-US" sz="3000" dirty="0" smtClean="0">
                <a:solidFill>
                  <a:srgbClr val="EEECE1"/>
                </a:solidFill>
              </a:rPr>
              <a:t>Supported missionaries</a:t>
            </a:r>
          </a:p>
          <a:p>
            <a:pPr marL="457200" indent="-457200">
              <a:buFont typeface="Arial"/>
              <a:buChar char="•"/>
            </a:pPr>
            <a:r>
              <a:rPr lang="en-US" sz="3000" dirty="0" smtClean="0">
                <a:solidFill>
                  <a:srgbClr val="EEECE1"/>
                </a:solidFill>
              </a:rPr>
              <a:t>Over 100  missionaries from New England 1820–1850 to Hawai’i</a:t>
            </a:r>
          </a:p>
          <a:p>
            <a:pPr marL="457200" indent="-457200">
              <a:buFont typeface="Arial"/>
              <a:buChar char="•"/>
            </a:pPr>
            <a:r>
              <a:rPr lang="en-US" sz="3000" dirty="0" smtClean="0">
                <a:solidFill>
                  <a:srgbClr val="EEECE1"/>
                </a:solidFill>
              </a:rPr>
              <a:t>Ordered destruction of temples &amp; idols</a:t>
            </a:r>
          </a:p>
          <a:p>
            <a:pPr marL="457200" indent="-457200">
              <a:buFont typeface="Arial"/>
              <a:buChar char="•"/>
            </a:pPr>
            <a:r>
              <a:rPr lang="en-US" sz="3000" dirty="0" smtClean="0">
                <a:solidFill>
                  <a:srgbClr val="EEECE1"/>
                </a:solidFill>
              </a:rPr>
              <a:t>Encouraged new laws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0" contrast="-20000"/>
                    </a14:imgEffect>
                  </a14:imgLayer>
                </a14:imgProps>
              </a:ext>
            </a:extLst>
          </a:blip>
          <a:srcRect l="3851" t="9410" r="3720" b="20682"/>
          <a:stretch/>
        </p:blipFill>
        <p:spPr>
          <a:xfrm>
            <a:off x="5047921" y="1196422"/>
            <a:ext cx="3417450" cy="1990867"/>
          </a:xfrm>
          <a:prstGeom prst="rect">
            <a:avLst/>
          </a:prstGeom>
        </p:spPr>
      </p:pic>
      <p:pic>
        <p:nvPicPr>
          <p:cNvPr id="3" name="Picture 2">
            <a:hlinkClick r:id="rId4"/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64989" y="3358446"/>
            <a:ext cx="4383314" cy="2916896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4564989" y="6305521"/>
            <a:ext cx="457901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schemeClr val="bg1"/>
                </a:solidFill>
              </a:rPr>
              <a:t>By Brook Parker at </a:t>
            </a:r>
            <a:r>
              <a:rPr lang="en-US" sz="2000" dirty="0" smtClean="0">
                <a:solidFill>
                  <a:schemeClr val="bg1"/>
                </a:solidFill>
                <a:hlinkClick r:id="rId6"/>
              </a:rPr>
              <a:t>http</a:t>
            </a:r>
            <a:r>
              <a:rPr lang="en-US" sz="2000" dirty="0">
                <a:solidFill>
                  <a:schemeClr val="bg1"/>
                </a:solidFill>
                <a:hlinkClick r:id="rId6"/>
              </a:rPr>
              <a:t>://</a:t>
            </a:r>
            <a:r>
              <a:rPr lang="en-US" sz="2000" dirty="0" smtClean="0">
                <a:solidFill>
                  <a:schemeClr val="bg1"/>
                </a:solidFill>
                <a:hlinkClick r:id="rId6"/>
              </a:rPr>
              <a:t>bit.ly/2qGLfZk</a:t>
            </a:r>
            <a:endParaRPr lang="en-US" sz="2000" dirty="0" smtClean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47748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dirty="0" err="1" smtClean="0">
                <a:solidFill>
                  <a:srgbClr val="EEECE1"/>
                </a:solidFill>
              </a:rPr>
              <a:t>Haʻina</a:t>
            </a:r>
            <a:endParaRPr lang="en-US" dirty="0">
              <a:solidFill>
                <a:srgbClr val="EEECE1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691463" y="3736181"/>
            <a:ext cx="422393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chemeClr val="bg1"/>
                </a:solidFill>
              </a:rPr>
              <a:t>Drunk History – The Return of Captain Cook at </a:t>
            </a:r>
          </a:p>
          <a:p>
            <a:r>
              <a:rPr lang="en-US" sz="2800" dirty="0">
                <a:solidFill>
                  <a:schemeClr val="bg1"/>
                </a:solidFill>
                <a:hlinkClick r:id="rId2"/>
              </a:rPr>
              <a:t>http://</a:t>
            </a:r>
            <a:r>
              <a:rPr lang="en-US" sz="2800" dirty="0" smtClean="0">
                <a:solidFill>
                  <a:schemeClr val="bg1"/>
                </a:solidFill>
                <a:hlinkClick r:id="rId2"/>
              </a:rPr>
              <a:t>bit.ly/2qG602X</a:t>
            </a:r>
            <a:endParaRPr lang="en-US" sz="2800" dirty="0" smtClean="0">
              <a:solidFill>
                <a:schemeClr val="bg1"/>
              </a:solidFill>
            </a:endParaRPr>
          </a:p>
          <a:p>
            <a:endParaRPr lang="en-US" sz="2400" dirty="0">
              <a:solidFill>
                <a:schemeClr val="bg1"/>
              </a:solidFill>
            </a:endParaRPr>
          </a:p>
        </p:txBody>
      </p:sp>
      <p:pic>
        <p:nvPicPr>
          <p:cNvPr id="7" name="Picture 6" descr="Screen Shot 2016-02-24 at 11.42.23 PM.png">
            <a:hlinkClick r:id="rId3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84914" y="1143000"/>
            <a:ext cx="4430486" cy="2568493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10317" y="864401"/>
            <a:ext cx="4709745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dirty="0" smtClean="0">
                <a:solidFill>
                  <a:schemeClr val="bg1"/>
                </a:solidFill>
              </a:rPr>
              <a:t>Guiding Questions</a:t>
            </a:r>
          </a:p>
          <a:p>
            <a:pPr marL="457200" indent="-457200">
              <a:buFont typeface="Arial"/>
              <a:buChar char="•"/>
            </a:pPr>
            <a:r>
              <a:rPr lang="en-US" sz="2800" dirty="0" smtClean="0">
                <a:solidFill>
                  <a:schemeClr val="bg1"/>
                </a:solidFill>
              </a:rPr>
              <a:t>What is the genealogy of our historical sources?</a:t>
            </a:r>
          </a:p>
          <a:p>
            <a:pPr marL="457200" indent="-457200">
              <a:buFont typeface="Arial"/>
              <a:buChar char="•"/>
            </a:pPr>
            <a:r>
              <a:rPr lang="en-US" sz="2800" dirty="0" smtClean="0">
                <a:solidFill>
                  <a:schemeClr val="bg1"/>
                </a:solidFill>
              </a:rPr>
              <a:t>How did Kamehameha unify and administer the kingdom?</a:t>
            </a:r>
          </a:p>
          <a:p>
            <a:pPr marL="457200" indent="-457200">
              <a:buFont typeface="Arial"/>
              <a:buChar char="•"/>
            </a:pPr>
            <a:r>
              <a:rPr lang="en-US" sz="2800" dirty="0" smtClean="0">
                <a:solidFill>
                  <a:schemeClr val="bg1"/>
                </a:solidFill>
              </a:rPr>
              <a:t>Who is Captain James Cook?</a:t>
            </a:r>
          </a:p>
          <a:p>
            <a:pPr marL="457200" indent="-457200">
              <a:buFont typeface="Arial"/>
              <a:buChar char="•"/>
            </a:pPr>
            <a:r>
              <a:rPr lang="en-US" sz="2800" dirty="0" smtClean="0">
                <a:solidFill>
                  <a:schemeClr val="bg1"/>
                </a:solidFill>
              </a:rPr>
              <a:t>What did Liholiho do to administer his kingdom?</a:t>
            </a:r>
          </a:p>
          <a:p>
            <a:endParaRPr lang="en-US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154501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019143" cy="1017133"/>
          </a:xfrm>
        </p:spPr>
        <p:txBody>
          <a:bodyPr>
            <a:normAutofit/>
          </a:bodyPr>
          <a:lstStyle/>
          <a:p>
            <a:r>
              <a:rPr lang="en-US" sz="3600" dirty="0" err="1" smtClean="0">
                <a:solidFill>
                  <a:schemeClr val="bg1"/>
                </a:solidFill>
              </a:rPr>
              <a:t>Ka</a:t>
            </a:r>
            <a:r>
              <a:rPr lang="en-US" sz="3600" dirty="0" smtClean="0">
                <a:solidFill>
                  <a:schemeClr val="bg1"/>
                </a:solidFill>
              </a:rPr>
              <a:t> </a:t>
            </a:r>
            <a:r>
              <a:rPr lang="en-US" sz="3600" dirty="0" err="1" smtClean="0">
                <a:solidFill>
                  <a:schemeClr val="bg1"/>
                </a:solidFill>
              </a:rPr>
              <a:t>Ule</a:t>
            </a:r>
            <a:r>
              <a:rPr lang="en-US" sz="3600" dirty="0" smtClean="0">
                <a:solidFill>
                  <a:schemeClr val="bg1"/>
                </a:solidFill>
              </a:rPr>
              <a:t> o </a:t>
            </a:r>
            <a:r>
              <a:rPr lang="en-US" sz="3600" dirty="0" err="1" smtClean="0">
                <a:solidFill>
                  <a:schemeClr val="bg1"/>
                </a:solidFill>
              </a:rPr>
              <a:t>Nanahoa</a:t>
            </a:r>
            <a:r>
              <a:rPr lang="en-US" sz="3600" dirty="0" smtClean="0">
                <a:solidFill>
                  <a:schemeClr val="bg1"/>
                </a:solidFill>
              </a:rPr>
              <a:t> – </a:t>
            </a:r>
            <a:r>
              <a:rPr lang="en-US" sz="3600" dirty="0" err="1" smtClean="0">
                <a:solidFill>
                  <a:schemeClr val="bg1"/>
                </a:solidFill>
              </a:rPr>
              <a:t>Molokaʻi</a:t>
            </a:r>
            <a:r>
              <a:rPr lang="en-US" sz="3600" dirty="0" smtClean="0">
                <a:solidFill>
                  <a:schemeClr val="bg1"/>
                </a:solidFill>
              </a:rPr>
              <a:t> 2009</a:t>
            </a:r>
            <a:endParaRPr lang="en-US" sz="3600" dirty="0">
              <a:solidFill>
                <a:schemeClr val="bg1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1" y="1799770"/>
            <a:ext cx="6030686" cy="45230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49889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843" y="0"/>
            <a:ext cx="8585820" cy="1143000"/>
          </a:xfrm>
        </p:spPr>
        <p:txBody>
          <a:bodyPr>
            <a:normAutofit fontScale="90000"/>
          </a:bodyPr>
          <a:lstStyle/>
          <a:p>
            <a:r>
              <a:rPr lang="en-US" sz="4000" dirty="0" smtClean="0"/>
              <a:t>King </a:t>
            </a:r>
            <a:r>
              <a:rPr lang="en-US" sz="4000" dirty="0" smtClean="0">
                <a:solidFill>
                  <a:schemeClr val="bg1"/>
                </a:solidFill>
              </a:rPr>
              <a:t>Kamehameha The Great, </a:t>
            </a:r>
            <a:r>
              <a:rPr lang="en-US" sz="4000" smtClean="0">
                <a:solidFill>
                  <a:schemeClr val="bg1"/>
                </a:solidFill>
              </a:rPr>
              <a:t>The Conqueror</a:t>
            </a:r>
            <a:endParaRPr lang="en-US" sz="4000" dirty="0">
              <a:solidFill>
                <a:schemeClr val="bg1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19009" y="1303790"/>
            <a:ext cx="3061759" cy="4592638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69705" y="2119087"/>
            <a:ext cx="2473315" cy="323668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4"/>
          <a:srcRect l="12130" t="6762" r="23288" b="7397"/>
          <a:stretch/>
        </p:blipFill>
        <p:spPr>
          <a:xfrm>
            <a:off x="157843" y="990599"/>
            <a:ext cx="2772229" cy="49058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731963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1714" y="129495"/>
            <a:ext cx="8229600" cy="871991"/>
          </a:xfrm>
        </p:spPr>
        <p:txBody>
          <a:bodyPr>
            <a:normAutofit/>
          </a:bodyPr>
          <a:lstStyle/>
          <a:p>
            <a:r>
              <a:rPr lang="en-US" sz="3600" dirty="0" smtClean="0">
                <a:solidFill>
                  <a:schemeClr val="bg1"/>
                </a:solidFill>
              </a:rPr>
              <a:t>Genealogy/Connection of our Sources</a:t>
            </a:r>
            <a:endParaRPr lang="en-US" sz="3600" dirty="0">
              <a:solidFill>
                <a:schemeClr val="bg1"/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2773" y="2177640"/>
            <a:ext cx="1579787" cy="228555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06150" y="934028"/>
            <a:ext cx="1911149" cy="2487224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4"/>
          <a:srcRect l="17746" t="12106" r="17746"/>
          <a:stretch/>
        </p:blipFill>
        <p:spPr>
          <a:xfrm>
            <a:off x="2340598" y="1500543"/>
            <a:ext cx="2117963" cy="1891783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9697" y="914027"/>
            <a:ext cx="2240187" cy="3192125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6647378" y="4152994"/>
            <a:ext cx="249662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schemeClr val="bg1"/>
                </a:solidFill>
              </a:rPr>
              <a:t>Isabella </a:t>
            </a:r>
            <a:r>
              <a:rPr lang="en-US" sz="2000" dirty="0" err="1" smtClean="0">
                <a:solidFill>
                  <a:schemeClr val="bg1"/>
                </a:solidFill>
              </a:rPr>
              <a:t>Haleʻala</a:t>
            </a:r>
            <a:r>
              <a:rPr lang="en-US" sz="2000" dirty="0" smtClean="0">
                <a:solidFill>
                  <a:schemeClr val="bg1"/>
                </a:solidFill>
              </a:rPr>
              <a:t> </a:t>
            </a:r>
            <a:r>
              <a:rPr lang="en-US" sz="2000" dirty="0" err="1" smtClean="0">
                <a:solidFill>
                  <a:schemeClr val="bg1"/>
                </a:solidFill>
              </a:rPr>
              <a:t>Kaʻili</a:t>
            </a:r>
            <a:r>
              <a:rPr lang="en-US" sz="2000" dirty="0" smtClean="0">
                <a:solidFill>
                  <a:schemeClr val="bg1"/>
                </a:solidFill>
              </a:rPr>
              <a:t>, Baby Beamer, and Helen Desha Beamer</a:t>
            </a:r>
          </a:p>
          <a:p>
            <a:pPr marL="342900" indent="-342900">
              <a:buFont typeface="Arial" charset="0"/>
              <a:buChar char="•"/>
            </a:pPr>
            <a:r>
              <a:rPr lang="en-US" sz="2000" dirty="0">
                <a:solidFill>
                  <a:schemeClr val="bg1"/>
                </a:solidFill>
                <a:hlinkClick r:id="rId6"/>
              </a:rPr>
              <a:t>http://</a:t>
            </a:r>
            <a:r>
              <a:rPr lang="en-US" sz="2000" dirty="0" smtClean="0">
                <a:solidFill>
                  <a:schemeClr val="bg1"/>
                </a:solidFill>
                <a:hlinkClick r:id="rId6"/>
              </a:rPr>
              <a:t>bit.ly/2rVj1K3</a:t>
            </a:r>
            <a:endParaRPr lang="en-US" sz="2000" dirty="0" smtClean="0">
              <a:solidFill>
                <a:schemeClr val="bg1"/>
              </a:solidFill>
            </a:endParaRPr>
          </a:p>
          <a:p>
            <a:endParaRPr lang="en-US" sz="2000" dirty="0">
              <a:solidFill>
                <a:schemeClr val="bg1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499429" y="3421252"/>
            <a:ext cx="2220268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</a:rPr>
              <a:t>Winona Beamer</a:t>
            </a:r>
          </a:p>
          <a:p>
            <a:r>
              <a:rPr lang="en-US" sz="2400" dirty="0" smtClean="0">
                <a:solidFill>
                  <a:schemeClr val="bg1"/>
                </a:solidFill>
              </a:rPr>
              <a:t>(1923 – 2008)</a:t>
            </a:r>
          </a:p>
          <a:p>
            <a:pPr marL="342900" indent="-342900">
              <a:buFont typeface="Arial" charset="0"/>
              <a:buChar char="•"/>
            </a:pPr>
            <a:r>
              <a:rPr lang="en-US" sz="2000" dirty="0" smtClean="0">
                <a:solidFill>
                  <a:schemeClr val="bg1"/>
                </a:solidFill>
              </a:rPr>
              <a:t>hula expert, musician &amp; educator</a:t>
            </a:r>
          </a:p>
          <a:p>
            <a:pPr marL="342900" indent="-342900">
              <a:buFont typeface="Arial" charset="0"/>
              <a:buChar char="•"/>
            </a:pPr>
            <a:r>
              <a:rPr lang="en-US" sz="2000" dirty="0" smtClean="0">
                <a:solidFill>
                  <a:schemeClr val="bg1"/>
                </a:solidFill>
              </a:rPr>
              <a:t>Founder of </a:t>
            </a:r>
            <a:r>
              <a:rPr lang="en-US" sz="2000" dirty="0" smtClean="0">
                <a:solidFill>
                  <a:schemeClr val="bg1"/>
                </a:solidFill>
                <a:hlinkClick r:id="rId7"/>
              </a:rPr>
              <a:t>Hula Preservation Society</a:t>
            </a:r>
            <a:endParaRPr lang="en-US" sz="2000" dirty="0">
              <a:solidFill>
                <a:schemeClr val="bg1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51782" y="4517524"/>
            <a:ext cx="2706915" cy="20005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err="1" smtClean="0">
                <a:solidFill>
                  <a:schemeClr val="bg1"/>
                </a:solidFill>
              </a:rPr>
              <a:t>Kamana</a:t>
            </a:r>
            <a:r>
              <a:rPr lang="en-US" sz="2400" dirty="0" smtClean="0">
                <a:solidFill>
                  <a:schemeClr val="bg1"/>
                </a:solidFill>
              </a:rPr>
              <a:t> Beamer</a:t>
            </a:r>
          </a:p>
          <a:p>
            <a:pPr marL="342900" indent="-342900">
              <a:buFont typeface="Arial" charset="0"/>
              <a:buChar char="•"/>
            </a:pPr>
            <a:r>
              <a:rPr lang="en-US" sz="2000" dirty="0" smtClean="0">
                <a:solidFill>
                  <a:schemeClr val="bg1"/>
                </a:solidFill>
              </a:rPr>
              <a:t>Associate professor at Center for Hawaiian Studies UH</a:t>
            </a:r>
          </a:p>
          <a:p>
            <a:pPr marL="342900" indent="-342900">
              <a:buFont typeface="Arial" charset="0"/>
              <a:buChar char="•"/>
            </a:pPr>
            <a:r>
              <a:rPr lang="en-US" sz="2000" dirty="0">
                <a:solidFill>
                  <a:schemeClr val="bg1"/>
                </a:solidFill>
                <a:hlinkClick r:id="rId8"/>
              </a:rPr>
              <a:t>http://</a:t>
            </a:r>
            <a:r>
              <a:rPr lang="en-US" sz="2000" dirty="0" smtClean="0">
                <a:solidFill>
                  <a:schemeClr val="bg1"/>
                </a:solidFill>
                <a:hlinkClick r:id="rId8"/>
              </a:rPr>
              <a:t>bit.ly/2snUf1C</a:t>
            </a:r>
            <a:endParaRPr lang="en-US" sz="2000" dirty="0" smtClean="0">
              <a:solidFill>
                <a:schemeClr val="bg1"/>
              </a:solidFill>
            </a:endParaRPr>
          </a:p>
          <a:p>
            <a:endParaRPr lang="en-US" sz="2000" dirty="0">
              <a:solidFill>
                <a:schemeClr val="bg1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179734" y="3491655"/>
            <a:ext cx="249662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err="1" smtClean="0">
                <a:solidFill>
                  <a:schemeClr val="bg1"/>
                </a:solidFill>
              </a:rPr>
              <a:t>Kapono</a:t>
            </a:r>
            <a:r>
              <a:rPr lang="en-US" sz="2400" dirty="0" smtClean="0">
                <a:solidFill>
                  <a:schemeClr val="bg1"/>
                </a:solidFill>
              </a:rPr>
              <a:t> Beamer</a:t>
            </a:r>
          </a:p>
          <a:p>
            <a:pPr marL="285750" indent="-285750">
              <a:buFont typeface="Arial" charset="0"/>
              <a:buChar char="•"/>
            </a:pPr>
            <a:r>
              <a:rPr lang="en-US" sz="2000" dirty="0" smtClean="0">
                <a:solidFill>
                  <a:schemeClr val="bg1"/>
                </a:solidFill>
              </a:rPr>
              <a:t>slack-key musician &amp; realtor</a:t>
            </a:r>
            <a:endParaRPr lang="en-US" sz="2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185408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143" y="70063"/>
            <a:ext cx="8229600" cy="886505"/>
          </a:xfrm>
        </p:spPr>
        <p:txBody>
          <a:bodyPr>
            <a:normAutofit/>
          </a:bodyPr>
          <a:lstStyle/>
          <a:p>
            <a:r>
              <a:rPr lang="en-US" sz="3600" dirty="0" smtClean="0">
                <a:solidFill>
                  <a:schemeClr val="bg1"/>
                </a:solidFill>
              </a:rPr>
              <a:t>Herb </a:t>
            </a:r>
            <a:r>
              <a:rPr lang="en-US" sz="3600" dirty="0" err="1" smtClean="0">
                <a:solidFill>
                  <a:schemeClr val="bg1"/>
                </a:solidFill>
              </a:rPr>
              <a:t>Kawainui</a:t>
            </a:r>
            <a:r>
              <a:rPr lang="en-US" sz="3600" dirty="0" smtClean="0">
                <a:solidFill>
                  <a:schemeClr val="bg1"/>
                </a:solidFill>
              </a:rPr>
              <a:t> Kane (1928 – 2011)</a:t>
            </a:r>
            <a:endParaRPr lang="en-US" sz="3600" dirty="0">
              <a:solidFill>
                <a:schemeClr val="bg1"/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8594" y="811425"/>
            <a:ext cx="4922043" cy="3281362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5429193" y="956568"/>
            <a:ext cx="3650346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charset="0"/>
              <a:buChar char="•"/>
            </a:pPr>
            <a:r>
              <a:rPr lang="en-US" sz="2600" dirty="0" smtClean="0">
                <a:solidFill>
                  <a:schemeClr val="bg1"/>
                </a:solidFill>
              </a:rPr>
              <a:t>principal artist in the Hawaiian Renaissance of the 1970s</a:t>
            </a:r>
          </a:p>
          <a:p>
            <a:pPr marL="342900" indent="-342900">
              <a:buFont typeface="Arial" charset="0"/>
              <a:buChar char="•"/>
            </a:pPr>
            <a:r>
              <a:rPr lang="en-US" sz="2600" dirty="0" smtClean="0">
                <a:solidFill>
                  <a:schemeClr val="bg1"/>
                </a:solidFill>
              </a:rPr>
              <a:t>Historian &amp; author</a:t>
            </a:r>
          </a:p>
          <a:p>
            <a:pPr marL="342900" indent="-342900">
              <a:buFont typeface="Arial" charset="0"/>
              <a:buChar char="•"/>
            </a:pPr>
            <a:r>
              <a:rPr lang="en-US" sz="2600" dirty="0" smtClean="0">
                <a:solidFill>
                  <a:schemeClr val="bg1"/>
                </a:solidFill>
              </a:rPr>
              <a:t>designed the </a:t>
            </a:r>
            <a:r>
              <a:rPr lang="en-US" sz="2600" dirty="0" err="1" smtClean="0">
                <a:solidFill>
                  <a:schemeClr val="bg1"/>
                </a:solidFill>
              </a:rPr>
              <a:t>Hōkūleʻa</a:t>
            </a:r>
            <a:endParaRPr lang="en-US" sz="2600" dirty="0">
              <a:solidFill>
                <a:schemeClr val="bg1"/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80637" y="3694036"/>
            <a:ext cx="3667636" cy="302914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399143" y="4161486"/>
            <a:ext cx="4781494" cy="28931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dirty="0" err="1" smtClean="0">
                <a:solidFill>
                  <a:schemeClr val="bg1"/>
                </a:solidFill>
              </a:rPr>
              <a:t>Hōkūleʻa</a:t>
            </a:r>
            <a:endParaRPr lang="en-US" sz="2600" dirty="0">
              <a:solidFill>
                <a:schemeClr val="bg1"/>
              </a:solidFill>
            </a:endParaRPr>
          </a:p>
          <a:p>
            <a:pPr marL="342900" indent="-342900">
              <a:buFont typeface="Arial" charset="0"/>
              <a:buChar char="•"/>
            </a:pPr>
            <a:r>
              <a:rPr lang="en-US" sz="2600" dirty="0" smtClean="0">
                <a:solidFill>
                  <a:schemeClr val="bg1"/>
                </a:solidFill>
              </a:rPr>
              <a:t>symbol of the Hawaiian Renaissance of the 1970s</a:t>
            </a:r>
          </a:p>
          <a:p>
            <a:pPr marL="342900" indent="-342900">
              <a:buFont typeface="Arial" charset="0"/>
              <a:buChar char="•"/>
            </a:pPr>
            <a:r>
              <a:rPr lang="en-US" sz="2600" dirty="0">
                <a:solidFill>
                  <a:schemeClr val="bg1"/>
                </a:solidFill>
              </a:rPr>
              <a:t>Worldwide Journey </a:t>
            </a:r>
            <a:r>
              <a:rPr lang="en-US" sz="2600" dirty="0">
                <a:solidFill>
                  <a:schemeClr val="bg1"/>
                </a:solidFill>
                <a:hlinkClick r:id="rId4"/>
              </a:rPr>
              <a:t>http://www.hokulea.com</a:t>
            </a:r>
            <a:r>
              <a:rPr lang="en-US" sz="2600" dirty="0" smtClean="0">
                <a:solidFill>
                  <a:schemeClr val="bg1"/>
                </a:solidFill>
                <a:hlinkClick r:id="rId4"/>
              </a:rPr>
              <a:t>/</a:t>
            </a:r>
            <a:endParaRPr lang="en-US" sz="2600" dirty="0" smtClean="0">
              <a:solidFill>
                <a:schemeClr val="bg1"/>
              </a:solidFill>
            </a:endParaRPr>
          </a:p>
          <a:p>
            <a:pPr marL="342900" indent="-342900">
              <a:buFont typeface="Arial" charset="0"/>
              <a:buChar char="•"/>
            </a:pPr>
            <a:r>
              <a:rPr lang="en-US" sz="2600" dirty="0" smtClean="0">
                <a:solidFill>
                  <a:schemeClr val="bg1"/>
                </a:solidFill>
              </a:rPr>
              <a:t>Returns June 17 at Magic Island</a:t>
            </a:r>
          </a:p>
          <a:p>
            <a:pPr marL="342900" indent="-342900">
              <a:buFont typeface="Arial" charset="0"/>
              <a:buChar char="•"/>
            </a:pPr>
            <a:endParaRPr lang="en-US" sz="2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99016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29048" r="6666"/>
          <a:stretch/>
        </p:blipFill>
        <p:spPr>
          <a:xfrm>
            <a:off x="493486" y="317135"/>
            <a:ext cx="7300685" cy="4088383"/>
          </a:xfrm>
          <a:prstGeom prst="rect">
            <a:avLst/>
          </a:prstGeom>
        </p:spPr>
      </p:pic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266941" y="5114904"/>
            <a:ext cx="5733143" cy="1143000"/>
          </a:xfrm>
        </p:spPr>
        <p:txBody>
          <a:bodyPr>
            <a:noAutofit/>
          </a:bodyPr>
          <a:lstStyle/>
          <a:p>
            <a:pPr marL="457200" indent="-457200" algn="l">
              <a:buFont typeface="Arial" charset="0"/>
              <a:buChar char="•"/>
            </a:pPr>
            <a:r>
              <a:rPr lang="en-US" sz="2800" dirty="0">
                <a:solidFill>
                  <a:schemeClr val="bg1"/>
                </a:solidFill>
              </a:rPr>
              <a:t>Native Hawaiian </a:t>
            </a:r>
            <a:r>
              <a:rPr lang="en-US" sz="2800" dirty="0" smtClean="0">
                <a:solidFill>
                  <a:schemeClr val="bg1"/>
                </a:solidFill>
              </a:rPr>
              <a:t>artist</a:t>
            </a:r>
            <a:br>
              <a:rPr lang="en-US" sz="2800" dirty="0" smtClean="0">
                <a:solidFill>
                  <a:schemeClr val="bg1"/>
                </a:solidFill>
              </a:rPr>
            </a:br>
            <a:r>
              <a:rPr lang="en-US" sz="2800" dirty="0" smtClean="0">
                <a:solidFill>
                  <a:schemeClr val="bg1"/>
                </a:solidFill>
              </a:rPr>
              <a:t>interview at http</a:t>
            </a:r>
            <a:r>
              <a:rPr lang="en-US" sz="2800" dirty="0">
                <a:solidFill>
                  <a:schemeClr val="bg1"/>
                </a:solidFill>
              </a:rPr>
              <a:t>://</a:t>
            </a:r>
            <a:r>
              <a:rPr lang="en-US" sz="2800" dirty="0" err="1" smtClean="0">
                <a:solidFill>
                  <a:schemeClr val="bg1"/>
                </a:solidFill>
              </a:rPr>
              <a:t>bit.ly</a:t>
            </a:r>
            <a:r>
              <a:rPr lang="en-US" sz="2800" dirty="0" smtClean="0">
                <a:solidFill>
                  <a:schemeClr val="bg1"/>
                </a:solidFill>
              </a:rPr>
              <a:t>/2rpGq5C</a:t>
            </a:r>
            <a:br>
              <a:rPr lang="en-US" sz="2800" dirty="0" smtClean="0">
                <a:solidFill>
                  <a:schemeClr val="bg1"/>
                </a:solidFill>
              </a:rPr>
            </a:br>
            <a:r>
              <a:rPr lang="en-US" sz="2800" dirty="0" err="1" smtClean="0">
                <a:solidFill>
                  <a:schemeClr val="bg1"/>
                </a:solidFill>
              </a:rPr>
              <a:t>Kuleana</a:t>
            </a:r>
            <a:r>
              <a:rPr lang="en-US" sz="2800" dirty="0" smtClean="0">
                <a:solidFill>
                  <a:schemeClr val="bg1"/>
                </a:solidFill>
              </a:rPr>
              <a:t> article</a:t>
            </a:r>
            <a:br>
              <a:rPr lang="en-US" sz="2800" dirty="0" smtClean="0">
                <a:solidFill>
                  <a:schemeClr val="bg1"/>
                </a:solidFill>
              </a:rPr>
            </a:br>
            <a:r>
              <a:rPr lang="en-US" sz="2800" dirty="0" smtClean="0">
                <a:solidFill>
                  <a:schemeClr val="bg1"/>
                </a:solidFill>
              </a:rPr>
              <a:t>importance of genealogy</a:t>
            </a:r>
            <a:br>
              <a:rPr lang="en-US" sz="2800" dirty="0" smtClean="0">
                <a:solidFill>
                  <a:schemeClr val="bg1"/>
                </a:solidFill>
              </a:rPr>
            </a:br>
            <a:r>
              <a:rPr lang="en-US" sz="2800" dirty="0" smtClean="0">
                <a:solidFill>
                  <a:schemeClr val="bg1"/>
                </a:solidFill>
              </a:rPr>
              <a:t/>
            </a:r>
            <a:br>
              <a:rPr lang="en-US" sz="2800" dirty="0" smtClean="0">
                <a:solidFill>
                  <a:schemeClr val="bg1"/>
                </a:solidFill>
              </a:rPr>
            </a:br>
            <a:endParaRPr lang="en-US" sz="2800" dirty="0">
              <a:solidFill>
                <a:schemeClr val="bg1"/>
              </a:solidFill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00084" y="4405518"/>
            <a:ext cx="2737516" cy="1852386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5471099" y="6257904"/>
            <a:ext cx="37954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</a:rPr>
              <a:t>Herb Kane and Brook Parker</a:t>
            </a:r>
          </a:p>
        </p:txBody>
      </p:sp>
    </p:spTree>
    <p:extLst>
      <p:ext uri="{BB962C8B-B14F-4D97-AF65-F5344CB8AC3E}">
        <p14:creationId xmlns:p14="http://schemas.microsoft.com/office/powerpoint/2010/main" val="65746168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3775" y="-72906"/>
            <a:ext cx="8229600" cy="1143000"/>
          </a:xfrm>
        </p:spPr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Kamehameha – ca. 1758 - 1819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58800" y="6307620"/>
            <a:ext cx="331651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500" dirty="0" smtClean="0">
                <a:solidFill>
                  <a:schemeClr val="bg1"/>
                </a:solidFill>
              </a:rPr>
              <a:t>By  Herb </a:t>
            </a:r>
            <a:r>
              <a:rPr lang="en-US" sz="2500" dirty="0" err="1" smtClean="0">
                <a:solidFill>
                  <a:schemeClr val="bg1"/>
                </a:solidFill>
              </a:rPr>
              <a:t>Kawainui</a:t>
            </a:r>
            <a:r>
              <a:rPr lang="en-US" sz="2500" dirty="0" smtClean="0">
                <a:solidFill>
                  <a:schemeClr val="bg1"/>
                </a:solidFill>
              </a:rPr>
              <a:t> Kane</a:t>
            </a:r>
            <a:endParaRPr lang="en-US" sz="2500" dirty="0">
              <a:solidFill>
                <a:schemeClr val="bg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61258" y="633522"/>
            <a:ext cx="672011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Tx/>
              <a:buChar char="-"/>
            </a:pPr>
            <a:r>
              <a:rPr lang="en-US" sz="3000" dirty="0" smtClean="0">
                <a:solidFill>
                  <a:schemeClr val="bg1"/>
                </a:solidFill>
              </a:rPr>
              <a:t>parents: </a:t>
            </a:r>
            <a:r>
              <a:rPr lang="en-US" sz="3000" dirty="0" err="1" smtClean="0">
                <a:solidFill>
                  <a:schemeClr val="bg1"/>
                </a:solidFill>
              </a:rPr>
              <a:t>Keoua</a:t>
            </a:r>
            <a:r>
              <a:rPr lang="en-US" sz="3000" dirty="0" smtClean="0">
                <a:solidFill>
                  <a:schemeClr val="bg1"/>
                </a:solidFill>
              </a:rPr>
              <a:t> and </a:t>
            </a:r>
            <a:r>
              <a:rPr lang="en-US" sz="3000" dirty="0" err="1" smtClean="0">
                <a:solidFill>
                  <a:schemeClr val="bg1"/>
                </a:solidFill>
              </a:rPr>
              <a:t>Kekuʻiapoiwa</a:t>
            </a:r>
            <a:endParaRPr lang="en-US" sz="3000" dirty="0" smtClean="0">
              <a:solidFill>
                <a:schemeClr val="bg1"/>
              </a:solidFill>
            </a:endParaRPr>
          </a:p>
          <a:p>
            <a:pPr marL="457200" indent="-457200">
              <a:buFontTx/>
              <a:buChar char="-"/>
            </a:pPr>
            <a:r>
              <a:rPr lang="en-US" sz="3000" dirty="0" err="1" smtClean="0">
                <a:solidFill>
                  <a:schemeClr val="bg1"/>
                </a:solidFill>
              </a:rPr>
              <a:t>Kohala</a:t>
            </a:r>
            <a:r>
              <a:rPr lang="en-US" sz="3000" dirty="0" smtClean="0">
                <a:solidFill>
                  <a:schemeClr val="bg1"/>
                </a:solidFill>
              </a:rPr>
              <a:t>, </a:t>
            </a:r>
            <a:r>
              <a:rPr lang="en-US" sz="3000" dirty="0" err="1" smtClean="0">
                <a:solidFill>
                  <a:schemeClr val="bg1"/>
                </a:solidFill>
              </a:rPr>
              <a:t>Hawaiʻi</a:t>
            </a:r>
            <a:r>
              <a:rPr lang="en-US" sz="3000" dirty="0" smtClean="0">
                <a:solidFill>
                  <a:schemeClr val="bg1"/>
                </a:solidFill>
              </a:rPr>
              <a:t> Island</a:t>
            </a:r>
          </a:p>
          <a:p>
            <a:pPr marL="457200" indent="-457200">
              <a:buFontTx/>
              <a:buChar char="-"/>
            </a:pPr>
            <a:r>
              <a:rPr lang="en-US" sz="3000" dirty="0" smtClean="0">
                <a:solidFill>
                  <a:schemeClr val="bg1"/>
                </a:solidFill>
              </a:rPr>
              <a:t>unified &amp; administered the Hawaiian </a:t>
            </a:r>
            <a:r>
              <a:rPr lang="en-US" sz="3000" dirty="0">
                <a:solidFill>
                  <a:schemeClr val="bg1"/>
                </a:solidFill>
              </a:rPr>
              <a:t>Islands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2058" y="2527156"/>
            <a:ext cx="5690455" cy="3780464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49145" y="1501470"/>
            <a:ext cx="2264230" cy="52832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14258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143" y="0"/>
            <a:ext cx="8229600" cy="842962"/>
          </a:xfrm>
        </p:spPr>
        <p:txBody>
          <a:bodyPr>
            <a:normAutofit/>
          </a:bodyPr>
          <a:lstStyle/>
          <a:p>
            <a:r>
              <a:rPr lang="en-US" sz="3600" smtClean="0">
                <a:solidFill>
                  <a:schemeClr val="bg1"/>
                </a:solidFill>
              </a:rPr>
              <a:t>Kamehameha’s Family Chart </a:t>
            </a:r>
            <a:endParaRPr lang="en-US" sz="3600">
              <a:solidFill>
                <a:schemeClr val="bg1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9793" y="1530753"/>
            <a:ext cx="1622639" cy="1767381"/>
          </a:xfrm>
          <a:prstGeom prst="rect">
            <a:avLst/>
          </a:prstGeom>
        </p:spPr>
      </p:pic>
      <p:sp>
        <p:nvSpPr>
          <p:cNvPr id="5" name="Oval 4"/>
          <p:cNvSpPr/>
          <p:nvPr/>
        </p:nvSpPr>
        <p:spPr>
          <a:xfrm>
            <a:off x="399143" y="932603"/>
            <a:ext cx="2997199" cy="722147"/>
          </a:xfrm>
          <a:prstGeom prst="ellipse">
            <a:avLst/>
          </a:prstGeom>
          <a:solidFill>
            <a:schemeClr val="accent3">
              <a:lumMod val="5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ounded Rectangle 5"/>
          <p:cNvSpPr/>
          <p:nvPr/>
        </p:nvSpPr>
        <p:spPr>
          <a:xfrm>
            <a:off x="715911" y="2967984"/>
            <a:ext cx="1944557" cy="486343"/>
          </a:xfrm>
          <a:prstGeom prst="roundRect">
            <a:avLst/>
          </a:prstGeom>
          <a:solidFill>
            <a:schemeClr val="tx1">
              <a:lumMod val="65000"/>
              <a:lumOff val="3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666112" y="5161413"/>
            <a:ext cx="3020517" cy="789238"/>
          </a:xfrm>
          <a:prstGeom prst="ellipse">
            <a:avLst/>
          </a:prstGeom>
          <a:solidFill>
            <a:schemeClr val="accent3">
              <a:lumMod val="5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666112" y="932604"/>
            <a:ext cx="240864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err="1" smtClean="0">
                <a:solidFill>
                  <a:schemeClr val="bg1"/>
                </a:solidFill>
              </a:rPr>
              <a:t>Keku’iapoiwa</a:t>
            </a:r>
            <a:endParaRPr lang="en-US" sz="3200" dirty="0">
              <a:solidFill>
                <a:schemeClr val="bg1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801846" y="2940797"/>
            <a:ext cx="169817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err="1" smtClean="0">
                <a:solidFill>
                  <a:schemeClr val="bg1"/>
                </a:solidFill>
              </a:rPr>
              <a:t>Keoua</a:t>
            </a:r>
            <a:endParaRPr lang="en-US" sz="3200" dirty="0">
              <a:solidFill>
                <a:schemeClr val="bg1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55066" y="5263644"/>
            <a:ext cx="26804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err="1" smtClean="0">
                <a:solidFill>
                  <a:schemeClr val="bg1"/>
                </a:solidFill>
              </a:rPr>
              <a:t>Kamakaheikuli</a:t>
            </a:r>
            <a:endParaRPr lang="en-US" sz="3200" dirty="0">
              <a:solidFill>
                <a:schemeClr val="bg1"/>
              </a:solidFill>
            </a:endParaRPr>
          </a:p>
        </p:txBody>
      </p:sp>
      <p:cxnSp>
        <p:nvCxnSpPr>
          <p:cNvPr id="14" name="Straight Connector 13"/>
          <p:cNvCxnSpPr>
            <a:stCxn id="11" idx="2"/>
          </p:cNvCxnSpPr>
          <p:nvPr/>
        </p:nvCxnSpPr>
        <p:spPr>
          <a:xfrm>
            <a:off x="1650932" y="3525572"/>
            <a:ext cx="28237" cy="1630588"/>
          </a:xfrm>
          <a:prstGeom prst="line">
            <a:avLst/>
          </a:prstGeom>
          <a:ln>
            <a:solidFill>
              <a:schemeClr val="bg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>
            <a:stCxn id="11" idx="0"/>
          </p:cNvCxnSpPr>
          <p:nvPr/>
        </p:nvCxnSpPr>
        <p:spPr>
          <a:xfrm flipH="1" flipV="1">
            <a:off x="1633354" y="1756981"/>
            <a:ext cx="17578" cy="1183816"/>
          </a:xfrm>
          <a:prstGeom prst="line">
            <a:avLst/>
          </a:prstGeom>
          <a:ln>
            <a:solidFill>
              <a:schemeClr val="bg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>
            <a:endCxn id="4" idx="1"/>
          </p:cNvCxnSpPr>
          <p:nvPr/>
        </p:nvCxnSpPr>
        <p:spPr>
          <a:xfrm>
            <a:off x="1650931" y="2396783"/>
            <a:ext cx="1928862" cy="17661"/>
          </a:xfrm>
          <a:prstGeom prst="line">
            <a:avLst/>
          </a:prstGeom>
          <a:ln>
            <a:solidFill>
              <a:schemeClr val="bg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/>
          <p:nvPr/>
        </p:nvCxnSpPr>
        <p:spPr>
          <a:xfrm>
            <a:off x="4513943" y="3306324"/>
            <a:ext cx="2534585" cy="1239314"/>
          </a:xfrm>
          <a:prstGeom prst="line">
            <a:avLst/>
          </a:prstGeom>
          <a:ln>
            <a:solidFill>
              <a:schemeClr val="bg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6" name="Oval 25"/>
          <p:cNvSpPr/>
          <p:nvPr/>
        </p:nvSpPr>
        <p:spPr>
          <a:xfrm>
            <a:off x="6858899" y="4414760"/>
            <a:ext cx="2092285" cy="608272"/>
          </a:xfrm>
          <a:prstGeom prst="ellipse">
            <a:avLst/>
          </a:prstGeom>
          <a:solidFill>
            <a:schemeClr val="accent3">
              <a:lumMod val="5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Oval 27"/>
          <p:cNvSpPr/>
          <p:nvPr/>
        </p:nvSpPr>
        <p:spPr>
          <a:xfrm>
            <a:off x="5945837" y="922080"/>
            <a:ext cx="2682906" cy="692098"/>
          </a:xfrm>
          <a:prstGeom prst="ellipse">
            <a:avLst/>
          </a:prstGeom>
          <a:solidFill>
            <a:schemeClr val="accent3">
              <a:lumMod val="5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TextBox 28"/>
          <p:cNvSpPr txBox="1"/>
          <p:nvPr/>
        </p:nvSpPr>
        <p:spPr>
          <a:xfrm>
            <a:off x="7048528" y="4390002"/>
            <a:ext cx="184429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err="1" smtClean="0">
                <a:solidFill>
                  <a:schemeClr val="bg1"/>
                </a:solidFill>
              </a:rPr>
              <a:t>Kalākua</a:t>
            </a:r>
            <a:endParaRPr lang="en-US" sz="3200" dirty="0">
              <a:solidFill>
                <a:schemeClr val="bg1"/>
              </a:solidFill>
            </a:endParaRPr>
          </a:p>
        </p:txBody>
      </p:sp>
      <p:cxnSp>
        <p:nvCxnSpPr>
          <p:cNvPr id="32" name="Straight Connector 31"/>
          <p:cNvCxnSpPr/>
          <p:nvPr/>
        </p:nvCxnSpPr>
        <p:spPr>
          <a:xfrm>
            <a:off x="1650329" y="4226844"/>
            <a:ext cx="1010139" cy="11327"/>
          </a:xfrm>
          <a:prstGeom prst="line">
            <a:avLst/>
          </a:prstGeom>
          <a:ln>
            <a:solidFill>
              <a:schemeClr val="bg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8" name="TextBox 47"/>
          <p:cNvSpPr txBox="1"/>
          <p:nvPr/>
        </p:nvSpPr>
        <p:spPr>
          <a:xfrm>
            <a:off x="6232660" y="948424"/>
            <a:ext cx="239608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err="1" smtClean="0">
                <a:solidFill>
                  <a:schemeClr val="bg1"/>
                </a:solidFill>
              </a:rPr>
              <a:t>Kānekapōlei</a:t>
            </a:r>
            <a:endParaRPr lang="en-US" sz="3200" dirty="0">
              <a:solidFill>
                <a:schemeClr val="bg1"/>
              </a:solidFill>
            </a:endParaRPr>
          </a:p>
        </p:txBody>
      </p:sp>
      <p:sp>
        <p:nvSpPr>
          <p:cNvPr id="50" name="Oval 49"/>
          <p:cNvSpPr/>
          <p:nvPr/>
        </p:nvSpPr>
        <p:spPr>
          <a:xfrm>
            <a:off x="6081486" y="2175450"/>
            <a:ext cx="2752165" cy="610907"/>
          </a:xfrm>
          <a:prstGeom prst="ellipse">
            <a:avLst/>
          </a:prstGeom>
          <a:solidFill>
            <a:schemeClr val="accent3">
              <a:lumMod val="5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Oval 50"/>
          <p:cNvSpPr/>
          <p:nvPr/>
        </p:nvSpPr>
        <p:spPr>
          <a:xfrm>
            <a:off x="6081486" y="3251127"/>
            <a:ext cx="2762186" cy="652891"/>
          </a:xfrm>
          <a:prstGeom prst="ellipse">
            <a:avLst/>
          </a:prstGeom>
          <a:solidFill>
            <a:schemeClr val="accent3">
              <a:lumMod val="5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3" name="TextBox 62"/>
          <p:cNvSpPr txBox="1"/>
          <p:nvPr/>
        </p:nvSpPr>
        <p:spPr>
          <a:xfrm>
            <a:off x="6475083" y="2183640"/>
            <a:ext cx="213833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err="1" smtClean="0">
                <a:solidFill>
                  <a:schemeClr val="bg1"/>
                </a:solidFill>
              </a:rPr>
              <a:t>Keopuolani</a:t>
            </a:r>
            <a:endParaRPr lang="en-US" sz="3200" dirty="0">
              <a:solidFill>
                <a:schemeClr val="bg1"/>
              </a:solidFill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6341980" y="3264570"/>
            <a:ext cx="25016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err="1" smtClean="0">
                <a:solidFill>
                  <a:schemeClr val="bg1"/>
                </a:solidFill>
              </a:rPr>
              <a:t>Kaʻahumanu</a:t>
            </a:r>
            <a:endParaRPr lang="en-US" sz="3200" dirty="0">
              <a:solidFill>
                <a:schemeClr val="bg1"/>
              </a:solidFill>
            </a:endParaRPr>
          </a:p>
        </p:txBody>
      </p:sp>
      <p:cxnSp>
        <p:nvCxnSpPr>
          <p:cNvPr id="85" name="Straight Connector 84"/>
          <p:cNvCxnSpPr/>
          <p:nvPr/>
        </p:nvCxnSpPr>
        <p:spPr>
          <a:xfrm>
            <a:off x="5202432" y="2940797"/>
            <a:ext cx="1099276" cy="432283"/>
          </a:xfrm>
          <a:prstGeom prst="line">
            <a:avLst/>
          </a:prstGeom>
          <a:ln>
            <a:solidFill>
              <a:schemeClr val="bg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8" name="Straight Connector 87"/>
          <p:cNvCxnSpPr>
            <a:stCxn id="4" idx="3"/>
            <a:endCxn id="50" idx="2"/>
          </p:cNvCxnSpPr>
          <p:nvPr/>
        </p:nvCxnSpPr>
        <p:spPr>
          <a:xfrm>
            <a:off x="5202432" y="2414444"/>
            <a:ext cx="879054" cy="66460"/>
          </a:xfrm>
          <a:prstGeom prst="line">
            <a:avLst/>
          </a:prstGeom>
          <a:ln>
            <a:solidFill>
              <a:schemeClr val="bg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Straight Connector 89"/>
          <p:cNvCxnSpPr/>
          <p:nvPr/>
        </p:nvCxnSpPr>
        <p:spPr>
          <a:xfrm flipV="1">
            <a:off x="5202432" y="1364886"/>
            <a:ext cx="743405" cy="266411"/>
          </a:xfrm>
          <a:prstGeom prst="line">
            <a:avLst/>
          </a:prstGeom>
          <a:ln>
            <a:solidFill>
              <a:schemeClr val="bg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4" name="Rounded Rectangle 93"/>
          <p:cNvSpPr/>
          <p:nvPr/>
        </p:nvSpPr>
        <p:spPr>
          <a:xfrm>
            <a:off x="2660468" y="3987279"/>
            <a:ext cx="2754510" cy="486343"/>
          </a:xfrm>
          <a:prstGeom prst="roundRect">
            <a:avLst/>
          </a:prstGeom>
          <a:solidFill>
            <a:schemeClr val="tx1">
              <a:lumMod val="65000"/>
              <a:lumOff val="3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6" name="TextBox 95"/>
          <p:cNvSpPr txBox="1"/>
          <p:nvPr/>
        </p:nvSpPr>
        <p:spPr>
          <a:xfrm>
            <a:off x="2751860" y="3960863"/>
            <a:ext cx="257172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smtClean="0">
                <a:solidFill>
                  <a:schemeClr val="bg1"/>
                </a:solidFill>
              </a:rPr>
              <a:t>Kalaʻimamahū</a:t>
            </a:r>
            <a:endParaRPr lang="en-US" sz="3200" dirty="0">
              <a:solidFill>
                <a:schemeClr val="bg1"/>
              </a:solidFill>
            </a:endParaRPr>
          </a:p>
        </p:txBody>
      </p:sp>
      <p:cxnSp>
        <p:nvCxnSpPr>
          <p:cNvPr id="101" name="Straight Connector 100"/>
          <p:cNvCxnSpPr>
            <a:endCxn id="26" idx="2"/>
          </p:cNvCxnSpPr>
          <p:nvPr/>
        </p:nvCxnSpPr>
        <p:spPr>
          <a:xfrm>
            <a:off x="5299146" y="4490741"/>
            <a:ext cx="1559753" cy="228155"/>
          </a:xfrm>
          <a:prstGeom prst="line">
            <a:avLst/>
          </a:prstGeom>
          <a:ln>
            <a:solidFill>
              <a:schemeClr val="bg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2238719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10593" r="8820"/>
          <a:stretch/>
        </p:blipFill>
        <p:spPr>
          <a:xfrm>
            <a:off x="122195" y="269846"/>
            <a:ext cx="3432118" cy="3217610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4876800" y="156296"/>
            <a:ext cx="4211804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Arial" charset="0"/>
              <a:buChar char="•"/>
            </a:pPr>
            <a:r>
              <a:rPr lang="en-US" sz="3200" dirty="0" smtClean="0">
                <a:solidFill>
                  <a:schemeClr val="bg1"/>
                </a:solidFill>
              </a:rPr>
              <a:t>Like </a:t>
            </a:r>
            <a:r>
              <a:rPr lang="en-US" sz="3200" dirty="0" err="1" smtClean="0">
                <a:solidFill>
                  <a:schemeClr val="bg1"/>
                </a:solidFill>
              </a:rPr>
              <a:t>ʻUmi</a:t>
            </a:r>
            <a:r>
              <a:rPr lang="en-US" sz="3200" dirty="0" smtClean="0">
                <a:solidFill>
                  <a:schemeClr val="bg1"/>
                </a:solidFill>
              </a:rPr>
              <a:t>, Keeper of </a:t>
            </a:r>
            <a:r>
              <a:rPr lang="en-US" sz="3200" dirty="0" err="1" smtClean="0">
                <a:solidFill>
                  <a:schemeClr val="bg1"/>
                </a:solidFill>
              </a:rPr>
              <a:t>Kūkaʻilimoku</a:t>
            </a:r>
            <a:r>
              <a:rPr lang="en-US" sz="3200" dirty="0" smtClean="0">
                <a:solidFill>
                  <a:schemeClr val="bg1"/>
                </a:solidFill>
              </a:rPr>
              <a:t> - god of war, governance, etc.</a:t>
            </a:r>
          </a:p>
          <a:p>
            <a:pPr marL="457200" indent="-457200">
              <a:buFont typeface="Arial" charset="0"/>
              <a:buChar char="•"/>
            </a:pPr>
            <a:r>
              <a:rPr lang="en-US" sz="3200" dirty="0">
                <a:solidFill>
                  <a:schemeClr val="bg1"/>
                </a:solidFill>
              </a:rPr>
              <a:t>At Bishop Museum </a:t>
            </a:r>
            <a:r>
              <a:rPr lang="en-US" sz="3200" dirty="0">
                <a:solidFill>
                  <a:schemeClr val="bg1"/>
                </a:solidFill>
                <a:hlinkClick r:id="rId3"/>
              </a:rPr>
              <a:t>http://</a:t>
            </a:r>
            <a:r>
              <a:rPr lang="en-US" sz="3200" dirty="0" smtClean="0">
                <a:solidFill>
                  <a:schemeClr val="bg1"/>
                </a:solidFill>
                <a:hlinkClick r:id="rId3"/>
              </a:rPr>
              <a:t>bit.ly/2rVyKbT</a:t>
            </a:r>
            <a:endParaRPr lang="en-US" sz="3200" dirty="0" smtClean="0">
              <a:solidFill>
                <a:schemeClr val="bg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37799" y="3654781"/>
            <a:ext cx="331651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500" dirty="0" smtClean="0">
                <a:solidFill>
                  <a:schemeClr val="bg1"/>
                </a:solidFill>
              </a:rPr>
              <a:t>By  Herb </a:t>
            </a:r>
            <a:r>
              <a:rPr lang="en-US" sz="2500" dirty="0" err="1" smtClean="0">
                <a:solidFill>
                  <a:schemeClr val="bg1"/>
                </a:solidFill>
              </a:rPr>
              <a:t>Kawainui</a:t>
            </a:r>
            <a:r>
              <a:rPr lang="en-US" sz="2500" dirty="0" smtClean="0">
                <a:solidFill>
                  <a:schemeClr val="bg1"/>
                </a:solidFill>
              </a:rPr>
              <a:t> Kane</a:t>
            </a:r>
            <a:endParaRPr lang="en-US" sz="2500" dirty="0">
              <a:solidFill>
                <a:schemeClr val="bg1"/>
              </a:solidFill>
            </a:endParaRP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 rotWithShape="1">
          <a:blip r:embed="rId4"/>
          <a:srcRect l="16492" r="22039" b="1967"/>
          <a:stretch/>
        </p:blipFill>
        <p:spPr>
          <a:xfrm>
            <a:off x="3482408" y="269846"/>
            <a:ext cx="1394392" cy="3390262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 rotWithShape="1">
          <a:blip r:embed="rId5"/>
          <a:srcRect l="12853"/>
          <a:stretch/>
        </p:blipFill>
        <p:spPr>
          <a:xfrm>
            <a:off x="4020457" y="4156880"/>
            <a:ext cx="1597538" cy="248340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135689" y="4231154"/>
            <a:ext cx="4078514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err="1" smtClean="0">
                <a:solidFill>
                  <a:schemeClr val="bg1"/>
                </a:solidFill>
              </a:rPr>
              <a:t>Kihawahine</a:t>
            </a:r>
            <a:r>
              <a:rPr lang="en-US" sz="2800" dirty="0" smtClean="0">
                <a:solidFill>
                  <a:schemeClr val="bg1"/>
                </a:solidFill>
              </a:rPr>
              <a:t> – </a:t>
            </a:r>
            <a:r>
              <a:rPr lang="en-US" sz="2800" dirty="0" err="1" smtClean="0">
                <a:solidFill>
                  <a:schemeClr val="bg1"/>
                </a:solidFill>
              </a:rPr>
              <a:t>moʻo</a:t>
            </a:r>
            <a:r>
              <a:rPr lang="en-US" sz="2800" dirty="0" smtClean="0">
                <a:solidFill>
                  <a:schemeClr val="bg1"/>
                </a:solidFill>
              </a:rPr>
              <a:t>/lizard woman from Maui @</a:t>
            </a:r>
          </a:p>
          <a:p>
            <a:r>
              <a:rPr lang="en-US" sz="2800" dirty="0">
                <a:solidFill>
                  <a:schemeClr val="bg1"/>
                </a:solidFill>
                <a:hlinkClick r:id="rId6"/>
              </a:rPr>
              <a:t>http://</a:t>
            </a:r>
            <a:r>
              <a:rPr lang="en-US" sz="2800" dirty="0" smtClean="0">
                <a:solidFill>
                  <a:schemeClr val="bg1"/>
                </a:solidFill>
                <a:hlinkClick r:id="rId6"/>
              </a:rPr>
              <a:t>bit.ly/2qC7fAs</a:t>
            </a:r>
            <a:endParaRPr lang="en-US" sz="2800" dirty="0" smtClean="0">
              <a:solidFill>
                <a:schemeClr val="bg1"/>
              </a:solidFill>
            </a:endParaRPr>
          </a:p>
          <a:p>
            <a:endParaRPr lang="en-US" sz="2800" dirty="0">
              <a:solidFill>
                <a:schemeClr val="bg1"/>
              </a:solidFill>
            </a:endParaRPr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 rotWithShape="1">
          <a:blip r:embed="rId7"/>
          <a:srcRect r="5618"/>
          <a:stretch/>
        </p:blipFill>
        <p:spPr>
          <a:xfrm>
            <a:off x="5780313" y="2842430"/>
            <a:ext cx="3308291" cy="2628900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>
          <a:xfrm>
            <a:off x="5934067" y="5723870"/>
            <a:ext cx="296319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600" smtClean="0">
                <a:solidFill>
                  <a:schemeClr val="bg1"/>
                </a:solidFill>
              </a:rPr>
              <a:t>Increase mana</a:t>
            </a:r>
            <a:endParaRPr lang="en-US" sz="3600" dirty="0">
              <a:solidFill>
                <a:schemeClr val="bg1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91885" y="6146354"/>
            <a:ext cx="331482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600" smtClean="0">
                <a:solidFill>
                  <a:schemeClr val="bg1"/>
                </a:solidFill>
              </a:rPr>
              <a:t>Increase mana</a:t>
            </a:r>
            <a:endParaRPr lang="en-US" sz="3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362671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405266"/>
            <a:ext cx="9020628" cy="784905"/>
          </a:xfrm>
        </p:spPr>
        <p:txBody>
          <a:bodyPr>
            <a:normAutofit fontScale="90000"/>
          </a:bodyPr>
          <a:lstStyle/>
          <a:p>
            <a:r>
              <a:rPr lang="en-US" dirty="0" err="1" smtClean="0">
                <a:solidFill>
                  <a:schemeClr val="bg1"/>
                </a:solidFill>
              </a:rPr>
              <a:t>Kū</a:t>
            </a:r>
            <a:r>
              <a:rPr lang="en-US" dirty="0">
                <a:solidFill>
                  <a:schemeClr val="bg1"/>
                </a:solidFill>
              </a:rPr>
              <a:t> at http://</a:t>
            </a:r>
            <a:r>
              <a:rPr lang="en-US" dirty="0" err="1" smtClean="0">
                <a:solidFill>
                  <a:schemeClr val="bg1"/>
                </a:solidFill>
              </a:rPr>
              <a:t>www.kumukahi.org</a:t>
            </a:r>
            <a:r>
              <a:rPr lang="en-US" dirty="0" smtClean="0">
                <a:solidFill>
                  <a:schemeClr val="bg1"/>
                </a:solidFill>
              </a:rPr>
              <a:t>/videos</a:t>
            </a:r>
            <a:br>
              <a:rPr lang="en-US" dirty="0" smtClean="0">
                <a:solidFill>
                  <a:schemeClr val="bg1"/>
                </a:solidFill>
              </a:rPr>
            </a:br>
            <a:endParaRPr lang="en-US" dirty="0">
              <a:solidFill>
                <a:schemeClr val="bg1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81" r="4374"/>
          <a:stretch/>
        </p:blipFill>
        <p:spPr>
          <a:xfrm>
            <a:off x="203199" y="812798"/>
            <a:ext cx="5921829" cy="5807167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573486" y="1436914"/>
            <a:ext cx="3447142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sz="3600" dirty="0" smtClean="0">
                <a:solidFill>
                  <a:schemeClr val="bg1"/>
                </a:solidFill>
              </a:rPr>
              <a:t>Who is </a:t>
            </a:r>
            <a:r>
              <a:rPr lang="en-US" sz="3600" dirty="0" err="1" smtClean="0">
                <a:solidFill>
                  <a:schemeClr val="bg1"/>
                </a:solidFill>
              </a:rPr>
              <a:t>Kū</a:t>
            </a:r>
            <a:r>
              <a:rPr lang="en-US" sz="3600" dirty="0" smtClean="0">
                <a:solidFill>
                  <a:schemeClr val="bg1"/>
                </a:solidFill>
              </a:rPr>
              <a:t>?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3600" dirty="0" smtClean="0">
                <a:solidFill>
                  <a:schemeClr val="bg1"/>
                </a:solidFill>
              </a:rPr>
              <a:t>What are his attributes?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3600" dirty="0" smtClean="0">
                <a:solidFill>
                  <a:schemeClr val="bg1"/>
                </a:solidFill>
              </a:rPr>
              <a:t>Where is </a:t>
            </a:r>
            <a:r>
              <a:rPr lang="en-US" sz="3600" dirty="0" err="1" smtClean="0">
                <a:solidFill>
                  <a:schemeClr val="bg1"/>
                </a:solidFill>
              </a:rPr>
              <a:t>Kū</a:t>
            </a:r>
            <a:r>
              <a:rPr lang="en-US" sz="3600" dirty="0" smtClean="0">
                <a:solidFill>
                  <a:schemeClr val="bg1"/>
                </a:solidFill>
              </a:rPr>
              <a:t>?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3600" dirty="0" smtClean="0">
                <a:solidFill>
                  <a:schemeClr val="bg1"/>
                </a:solidFill>
              </a:rPr>
              <a:t>How is </a:t>
            </a:r>
            <a:r>
              <a:rPr lang="en-US" sz="3600" dirty="0" err="1" smtClean="0">
                <a:solidFill>
                  <a:schemeClr val="bg1"/>
                </a:solidFill>
              </a:rPr>
              <a:t>Kū</a:t>
            </a:r>
            <a:r>
              <a:rPr lang="en-US" sz="3600" dirty="0" smtClean="0">
                <a:solidFill>
                  <a:schemeClr val="bg1"/>
                </a:solidFill>
              </a:rPr>
              <a:t> relevant today?</a:t>
            </a:r>
            <a:endParaRPr lang="en-US" sz="3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558020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1902</TotalTime>
  <Words>688</Words>
  <Application>Microsoft Macintosh PowerPoint</Application>
  <PresentationFormat>On-screen Show (4:3)</PresentationFormat>
  <Paragraphs>140</Paragraphs>
  <Slides>19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2" baseType="lpstr">
      <vt:lpstr>Calibri</vt:lpstr>
      <vt:lpstr>Arial</vt:lpstr>
      <vt:lpstr>Office Theme</vt:lpstr>
      <vt:lpstr>Unit 3 – Kamehameha I to the ʻAinoa Time of Great Transitions</vt:lpstr>
      <vt:lpstr>King Kamehameha The Great, The Conqueror</vt:lpstr>
      <vt:lpstr>Genealogy/Connection of our Sources</vt:lpstr>
      <vt:lpstr>Herb Kawainui Kane (1928 – 2011)</vt:lpstr>
      <vt:lpstr>Native Hawaiian artist interview at http://bit.ly/2rpGq5C Kuleana article importance of genealogy  </vt:lpstr>
      <vt:lpstr>Kamehameha – ca. 1758 - 1819</vt:lpstr>
      <vt:lpstr>Kamehameha’s Family Chart </vt:lpstr>
      <vt:lpstr>PowerPoint Presentation</vt:lpstr>
      <vt:lpstr>Kū at http://www.kumukahi.org/videos </vt:lpstr>
      <vt:lpstr>religious rituals &amp; heiau (temple) building</vt:lpstr>
      <vt:lpstr>Statues of Kamehameha The Conqueror</vt:lpstr>
      <vt:lpstr>Explorers</vt:lpstr>
      <vt:lpstr>Captain James Cook (1728 – 1779)</vt:lpstr>
      <vt:lpstr>Woodʻs Premise – Apotheosis of Captain Cook</vt:lpstr>
      <vt:lpstr>Death of Kamehameha, Rule  of Liholiho, &amp; Destruction of the Kapu and ʻAikapu</vt:lpstr>
      <vt:lpstr>Battle of Kuamo’o in Kona   in 1819 – Destruction of the Old Order</vt:lpstr>
      <vt:lpstr>Kaʻahumanu (c. 1768 – 1832) Favorite wife of Kamehameha I &amp; Kuhina Nui/Regent</vt:lpstr>
      <vt:lpstr>Haʻina</vt:lpstr>
      <vt:lpstr>Ka Ule o Nanahoa – Molokaʻi 2009</vt:lpstr>
    </vt:vector>
  </TitlesOfParts>
  <Company>Home</Company>
  <LinksUpToDate>false</LinksUpToDate>
  <SharedDoc>false</SharedDoc>
  <HyperlinksChanged>false</HyperlinksChanged>
  <AppVersion>15.0032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10/06/15 Unit 5  Imperialism in the Pacific </dc:title>
  <dc:creator>Kuuleilani Reyes</dc:creator>
  <cp:lastModifiedBy>Kuuleilani Reyes</cp:lastModifiedBy>
  <cp:revision>81</cp:revision>
  <dcterms:created xsi:type="dcterms:W3CDTF">2015-10-08T04:18:23Z</dcterms:created>
  <dcterms:modified xsi:type="dcterms:W3CDTF">2017-06-01T23:20:08Z</dcterms:modified>
</cp:coreProperties>
</file>